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7.xml" ContentType="application/vnd.openxmlformats-officedocument.presentationml.notesSlide+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256" r:id="rId2"/>
    <p:sldId id="270" r:id="rId3"/>
    <p:sldId id="467" r:id="rId4"/>
    <p:sldId id="258" r:id="rId5"/>
    <p:sldId id="259" r:id="rId6"/>
    <p:sldId id="266" r:id="rId7"/>
    <p:sldId id="260" r:id="rId8"/>
    <p:sldId id="261" r:id="rId9"/>
    <p:sldId id="268" r:id="rId10"/>
    <p:sldId id="267" r:id="rId11"/>
    <p:sldId id="269" r:id="rId12"/>
    <p:sldId id="279" r:id="rId13"/>
    <p:sldId id="280" r:id="rId14"/>
    <p:sldId id="458" r:id="rId15"/>
    <p:sldId id="284" r:id="rId16"/>
    <p:sldId id="289" r:id="rId17"/>
    <p:sldId id="286" r:id="rId18"/>
    <p:sldId id="287" r:id="rId19"/>
    <p:sldId id="288" r:id="rId20"/>
    <p:sldId id="460" r:id="rId21"/>
    <p:sldId id="290" r:id="rId22"/>
    <p:sldId id="291" r:id="rId23"/>
    <p:sldId id="464" r:id="rId24"/>
    <p:sldId id="462" r:id="rId25"/>
    <p:sldId id="285" r:id="rId26"/>
    <p:sldId id="459" r:id="rId27"/>
    <p:sldId id="292" r:id="rId28"/>
    <p:sldId id="293" r:id="rId29"/>
    <p:sldId id="294" r:id="rId30"/>
    <p:sldId id="463" r:id="rId31"/>
    <p:sldId id="295" r:id="rId32"/>
    <p:sldId id="296" r:id="rId33"/>
    <p:sldId id="466" r:id="rId34"/>
    <p:sldId id="299" r:id="rId35"/>
    <p:sldId id="300" r:id="rId36"/>
    <p:sldId id="263" r:id="rId37"/>
  </p:sldIdLst>
  <p:sldSz cx="12192000" cy="6858000"/>
  <p:notesSz cx="6858000" cy="9144000"/>
  <p:defaultTextStyle>
    <a:defPPr>
      <a:defRPr lang="es-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E0683057-3089-4096-8237-F02AC3812F98}">
          <p14:sldIdLst>
            <p14:sldId id="256"/>
            <p14:sldId id="270"/>
            <p14:sldId id="467"/>
            <p14:sldId id="258"/>
            <p14:sldId id="259"/>
            <p14:sldId id="266"/>
            <p14:sldId id="260"/>
            <p14:sldId id="261"/>
            <p14:sldId id="268"/>
            <p14:sldId id="267"/>
            <p14:sldId id="269"/>
            <p14:sldId id="279"/>
            <p14:sldId id="280"/>
          </p14:sldIdLst>
        </p14:section>
        <p14:section name="Results lipophilicity" id="{3503EFD0-E340-4476-B993-5A63BBF35D38}">
          <p14:sldIdLst>
            <p14:sldId id="458"/>
            <p14:sldId id="284"/>
            <p14:sldId id="289"/>
            <p14:sldId id="286"/>
            <p14:sldId id="287"/>
            <p14:sldId id="288"/>
            <p14:sldId id="460"/>
            <p14:sldId id="290"/>
            <p14:sldId id="291"/>
            <p14:sldId id="464"/>
          </p14:sldIdLst>
        </p14:section>
        <p14:section name="Results Ames" id="{0612D6FF-25E3-498A-BF24-DE46245A9C1F}">
          <p14:sldIdLst>
            <p14:sldId id="462"/>
            <p14:sldId id="285"/>
            <p14:sldId id="459"/>
            <p14:sldId id="292"/>
            <p14:sldId id="293"/>
            <p14:sldId id="294"/>
            <p14:sldId id="463"/>
            <p14:sldId id="295"/>
            <p14:sldId id="296"/>
            <p14:sldId id="466"/>
            <p14:sldId id="299"/>
            <p14:sldId id="300"/>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693"/>
  </p:normalViewPr>
  <p:slideViewPr>
    <p:cSldViewPr snapToGrid="0" snapToObjects="1">
      <p:cViewPr varScale="1">
        <p:scale>
          <a:sx n="77" d="100"/>
          <a:sy n="77" d="100"/>
        </p:scale>
        <p:origin x="2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D981F-4E2C-2442-BF63-4528ADEA5D31}" type="datetimeFigureOut">
              <a:rPr lang="en-GB" smtClean="0"/>
              <a:t>06/11/2021</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D8E6D-37BA-8442-B56F-847D1EF3FC0E}" type="slidenum">
              <a:rPr lang="en-GB" smtClean="0"/>
              <a:t>‹#›</a:t>
            </a:fld>
            <a:endParaRPr lang="en-GB"/>
          </a:p>
        </p:txBody>
      </p:sp>
    </p:spTree>
    <p:extLst>
      <p:ext uri="{BB962C8B-B14F-4D97-AF65-F5344CB8AC3E}">
        <p14:creationId xmlns:p14="http://schemas.microsoft.com/office/powerpoint/2010/main" val="3641303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So now that we have discovered the impact that data science have within the pharma industry, we can better understand the underlying motivation of our project, which is to evaluate different ml models to better predict X1 and X2. By benchmarking several feature selection algorithms we can better predict these two properties on unseen compounds. And that might help us improving predictions on unseen compounds</a:t>
            </a:r>
          </a:p>
        </p:txBody>
      </p:sp>
      <p:sp>
        <p:nvSpPr>
          <p:cNvPr id="4" name="Marcador de número de diapositiva 3"/>
          <p:cNvSpPr>
            <a:spLocks noGrp="1"/>
          </p:cNvSpPr>
          <p:nvPr>
            <p:ph type="sldNum" sz="quarter" idx="5"/>
          </p:nvPr>
        </p:nvSpPr>
        <p:spPr/>
        <p:txBody>
          <a:bodyPr/>
          <a:lstStyle/>
          <a:p>
            <a:fld id="{D04D8E6D-37BA-8442-B56F-847D1EF3FC0E}" type="slidenum">
              <a:rPr lang="en-GB" smtClean="0"/>
              <a:t>5</a:t>
            </a:fld>
            <a:endParaRPr lang="en-GB"/>
          </a:p>
        </p:txBody>
      </p:sp>
    </p:spTree>
    <p:extLst>
      <p:ext uri="{BB962C8B-B14F-4D97-AF65-F5344CB8AC3E}">
        <p14:creationId xmlns:p14="http://schemas.microsoft.com/office/powerpoint/2010/main" val="170729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This is the workflow we are following. We first wanted to do a lot of reading to get familiar with the concepts related to the project. Once we felt we had enough knowledge about the topic, we started playing with the data and to transform it in a way we could work with for our prediction tasks. Then, we build a few baseline models to get some insights about the metrics we would obtain if nothing is modified. Afterwards we apply feature selection techniques to identify the most relevant features, we tune hyperparameters based on performance against validation set, and evaluate those to decide whether repeating the loop or deploying it. </a:t>
            </a:r>
          </a:p>
        </p:txBody>
      </p:sp>
      <p:sp>
        <p:nvSpPr>
          <p:cNvPr id="4" name="Marcador de número de diapositiva 3"/>
          <p:cNvSpPr>
            <a:spLocks noGrp="1"/>
          </p:cNvSpPr>
          <p:nvPr>
            <p:ph type="sldNum" sz="quarter" idx="5"/>
          </p:nvPr>
        </p:nvSpPr>
        <p:spPr/>
        <p:txBody>
          <a:bodyPr/>
          <a:lstStyle/>
          <a:p>
            <a:fld id="{D04D8E6D-37BA-8442-B56F-847D1EF3FC0E}" type="slidenum">
              <a:rPr lang="en-GB" smtClean="0"/>
              <a:t>6</a:t>
            </a:fld>
            <a:endParaRPr lang="en-GB"/>
          </a:p>
        </p:txBody>
      </p:sp>
    </p:spTree>
    <p:extLst>
      <p:ext uri="{BB962C8B-B14F-4D97-AF65-F5344CB8AC3E}">
        <p14:creationId xmlns:p14="http://schemas.microsoft.com/office/powerpoint/2010/main" val="148429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Now is time to explain the things we are trying to predict. Both </a:t>
            </a:r>
            <a:r>
              <a:rPr lang="en-GB" dirty="0" err="1"/>
              <a:t>ames</a:t>
            </a:r>
            <a:r>
              <a:rPr lang="en-GB" dirty="0"/>
              <a:t> and lipophilicity are ADME properties, which describe the behaviour of compounds in terms of absorption, distribution, metabolism, and excretion. These properties give us a clue about how the drug interacts with our organism. AMES is the ability of the drug to produce genetic alterations, and </a:t>
            </a:r>
            <a:r>
              <a:rPr lang="en-GB" dirty="0" err="1"/>
              <a:t>lipophilcity</a:t>
            </a:r>
            <a:r>
              <a:rPr lang="en-GB" dirty="0"/>
              <a:t>, the drugs ability to dissolve in a lipid, hence being able to get through the cell membrane. Taking this into consideration, we want a drug to not induce genetic alterations and to find a balance between lipophilicity and absorption, since they are mutually exclusive. </a:t>
            </a:r>
          </a:p>
        </p:txBody>
      </p:sp>
      <p:sp>
        <p:nvSpPr>
          <p:cNvPr id="4" name="Marcador de número de diapositiva 3"/>
          <p:cNvSpPr>
            <a:spLocks noGrp="1"/>
          </p:cNvSpPr>
          <p:nvPr>
            <p:ph type="sldNum" sz="quarter" idx="5"/>
          </p:nvPr>
        </p:nvSpPr>
        <p:spPr/>
        <p:txBody>
          <a:bodyPr/>
          <a:lstStyle/>
          <a:p>
            <a:fld id="{D04D8E6D-37BA-8442-B56F-847D1EF3FC0E}" type="slidenum">
              <a:rPr lang="en-GB" smtClean="0"/>
              <a:t>7</a:t>
            </a:fld>
            <a:endParaRPr lang="en-GB"/>
          </a:p>
        </p:txBody>
      </p:sp>
    </p:spTree>
    <p:extLst>
      <p:ext uri="{BB962C8B-B14F-4D97-AF65-F5344CB8AC3E}">
        <p14:creationId xmlns:p14="http://schemas.microsoft.com/office/powerpoint/2010/main" val="4079043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Data regarding these two properties can be found in the therapeutics data commons website, where several datasets related to the field can be found. Now, </a:t>
            </a:r>
            <a:r>
              <a:rPr lang="en-GB" dirty="0" err="1"/>
              <a:t>Yossra</a:t>
            </a:r>
            <a:r>
              <a:rPr lang="en-GB" dirty="0"/>
              <a:t> will explain how to obtain the desired features within each of these two datasets.  I will now hand over to </a:t>
            </a:r>
            <a:r>
              <a:rPr lang="en-GB" dirty="0" err="1"/>
              <a:t>Yossra</a:t>
            </a:r>
            <a:r>
              <a:rPr lang="en-GB" dirty="0"/>
              <a:t> so she can explain how to work with this. </a:t>
            </a:r>
          </a:p>
        </p:txBody>
      </p:sp>
      <p:sp>
        <p:nvSpPr>
          <p:cNvPr id="4" name="Marcador de número de diapositiva 3"/>
          <p:cNvSpPr>
            <a:spLocks noGrp="1"/>
          </p:cNvSpPr>
          <p:nvPr>
            <p:ph type="sldNum" sz="quarter" idx="5"/>
          </p:nvPr>
        </p:nvSpPr>
        <p:spPr/>
        <p:txBody>
          <a:bodyPr/>
          <a:lstStyle/>
          <a:p>
            <a:fld id="{D04D8E6D-37BA-8442-B56F-847D1EF3FC0E}" type="slidenum">
              <a:rPr lang="en-GB" smtClean="0"/>
              <a:t>8</a:t>
            </a:fld>
            <a:endParaRPr lang="en-GB"/>
          </a:p>
        </p:txBody>
      </p:sp>
    </p:spTree>
    <p:extLst>
      <p:ext uri="{BB962C8B-B14F-4D97-AF65-F5344CB8AC3E}">
        <p14:creationId xmlns:p14="http://schemas.microsoft.com/office/powerpoint/2010/main" val="307094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04D8E6D-37BA-8442-B56F-847D1EF3FC0E}" type="slidenum">
              <a:rPr lang="en-GB" smtClean="0"/>
              <a:t>9</a:t>
            </a:fld>
            <a:endParaRPr lang="en-GB"/>
          </a:p>
        </p:txBody>
      </p:sp>
    </p:spTree>
    <p:extLst>
      <p:ext uri="{BB962C8B-B14F-4D97-AF65-F5344CB8AC3E}">
        <p14:creationId xmlns:p14="http://schemas.microsoft.com/office/powerpoint/2010/main" val="4229858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04D8E6D-37BA-8442-B56F-847D1EF3FC0E}" type="slidenum">
              <a:rPr lang="en-GB" smtClean="0"/>
              <a:t>14</a:t>
            </a:fld>
            <a:endParaRPr lang="en-GB"/>
          </a:p>
        </p:txBody>
      </p:sp>
    </p:spTree>
    <p:extLst>
      <p:ext uri="{BB962C8B-B14F-4D97-AF65-F5344CB8AC3E}">
        <p14:creationId xmlns:p14="http://schemas.microsoft.com/office/powerpoint/2010/main" val="258346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04D8E6D-37BA-8442-B56F-847D1EF3FC0E}" type="slidenum">
              <a:rPr lang="en-GB" smtClean="0"/>
              <a:t>34</a:t>
            </a:fld>
            <a:endParaRPr lang="en-GB"/>
          </a:p>
        </p:txBody>
      </p:sp>
    </p:spTree>
    <p:extLst>
      <p:ext uri="{BB962C8B-B14F-4D97-AF65-F5344CB8AC3E}">
        <p14:creationId xmlns:p14="http://schemas.microsoft.com/office/powerpoint/2010/main" val="2186846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A6D175-22FE-184F-B659-B083BE1FA6C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SE"/>
          </a:p>
        </p:txBody>
      </p:sp>
      <p:sp>
        <p:nvSpPr>
          <p:cNvPr id="3" name="Subtítulo 2">
            <a:extLst>
              <a:ext uri="{FF2B5EF4-FFF2-40B4-BE49-F238E27FC236}">
                <a16:creationId xmlns:a16="http://schemas.microsoft.com/office/drawing/2014/main" id="{D392E5F2-AF91-3F44-A0A0-5645D12E97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SE"/>
          </a:p>
        </p:txBody>
      </p:sp>
      <p:sp>
        <p:nvSpPr>
          <p:cNvPr id="4" name="Marcador de fecha 3">
            <a:extLst>
              <a:ext uri="{FF2B5EF4-FFF2-40B4-BE49-F238E27FC236}">
                <a16:creationId xmlns:a16="http://schemas.microsoft.com/office/drawing/2014/main" id="{5DCE93FD-76F2-D046-8831-3D946E6A2887}"/>
              </a:ext>
            </a:extLst>
          </p:cNvPr>
          <p:cNvSpPr>
            <a:spLocks noGrp="1"/>
          </p:cNvSpPr>
          <p:nvPr>
            <p:ph type="dt" sz="half" idx="10"/>
          </p:nvPr>
        </p:nvSpPr>
        <p:spPr/>
        <p:txBody>
          <a:bodyPr/>
          <a:lstStyle/>
          <a:p>
            <a:fld id="{3EB4EBC6-4383-344B-8E6E-EB4DB4DBFAC8}" type="datetime1">
              <a:rPr lang="es-ES_tradnl" smtClean="0"/>
              <a:t>06/11/2021</a:t>
            </a:fld>
            <a:endParaRPr lang="es-SE"/>
          </a:p>
        </p:txBody>
      </p:sp>
      <p:sp>
        <p:nvSpPr>
          <p:cNvPr id="5" name="Marcador de pie de página 4">
            <a:extLst>
              <a:ext uri="{FF2B5EF4-FFF2-40B4-BE49-F238E27FC236}">
                <a16:creationId xmlns:a16="http://schemas.microsoft.com/office/drawing/2014/main" id="{FB17FCDC-3B59-E84A-9FAF-123CEBB7A4EA}"/>
              </a:ext>
            </a:extLst>
          </p:cNvPr>
          <p:cNvSpPr>
            <a:spLocks noGrp="1"/>
          </p:cNvSpPr>
          <p:nvPr>
            <p:ph type="ftr" sz="quarter" idx="11"/>
          </p:nvPr>
        </p:nvSpPr>
        <p:spPr/>
        <p:txBody>
          <a:bodyPr/>
          <a:lstStyle/>
          <a:p>
            <a:endParaRPr lang="es-SE"/>
          </a:p>
        </p:txBody>
      </p:sp>
      <p:sp>
        <p:nvSpPr>
          <p:cNvPr id="6" name="Marcador de número de diapositiva 5">
            <a:extLst>
              <a:ext uri="{FF2B5EF4-FFF2-40B4-BE49-F238E27FC236}">
                <a16:creationId xmlns:a16="http://schemas.microsoft.com/office/drawing/2014/main" id="{2E75C9A5-4A5C-5F40-8FD4-3496AC6EC467}"/>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298086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65F9C-276F-4640-A5DF-D89F681788FC}"/>
              </a:ext>
            </a:extLst>
          </p:cNvPr>
          <p:cNvSpPr>
            <a:spLocks noGrp="1"/>
          </p:cNvSpPr>
          <p:nvPr>
            <p:ph type="title"/>
          </p:nvPr>
        </p:nvSpPr>
        <p:spPr/>
        <p:txBody>
          <a:bodyPr/>
          <a:lstStyle/>
          <a:p>
            <a:r>
              <a:rPr lang="es-ES"/>
              <a:t>Haga clic para modificar el estilo de título del patrón</a:t>
            </a:r>
            <a:endParaRPr lang="es-SE"/>
          </a:p>
        </p:txBody>
      </p:sp>
      <p:sp>
        <p:nvSpPr>
          <p:cNvPr id="3" name="Marcador de texto vertical 2">
            <a:extLst>
              <a:ext uri="{FF2B5EF4-FFF2-40B4-BE49-F238E27FC236}">
                <a16:creationId xmlns:a16="http://schemas.microsoft.com/office/drawing/2014/main" id="{C350CBFF-6808-D846-8312-0BFBE0BC26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E"/>
          </a:p>
        </p:txBody>
      </p:sp>
      <p:sp>
        <p:nvSpPr>
          <p:cNvPr id="4" name="Marcador de fecha 3">
            <a:extLst>
              <a:ext uri="{FF2B5EF4-FFF2-40B4-BE49-F238E27FC236}">
                <a16:creationId xmlns:a16="http://schemas.microsoft.com/office/drawing/2014/main" id="{931B5F0E-108D-D746-8430-5324A6B90263}"/>
              </a:ext>
            </a:extLst>
          </p:cNvPr>
          <p:cNvSpPr>
            <a:spLocks noGrp="1"/>
          </p:cNvSpPr>
          <p:nvPr>
            <p:ph type="dt" sz="half" idx="10"/>
          </p:nvPr>
        </p:nvSpPr>
        <p:spPr/>
        <p:txBody>
          <a:bodyPr/>
          <a:lstStyle/>
          <a:p>
            <a:fld id="{A4EA0430-EE9D-9D47-BF45-86F9452D0741}" type="datetime1">
              <a:rPr lang="es-ES_tradnl" smtClean="0"/>
              <a:t>06/11/2021</a:t>
            </a:fld>
            <a:endParaRPr lang="es-SE"/>
          </a:p>
        </p:txBody>
      </p:sp>
      <p:sp>
        <p:nvSpPr>
          <p:cNvPr id="5" name="Marcador de pie de página 4">
            <a:extLst>
              <a:ext uri="{FF2B5EF4-FFF2-40B4-BE49-F238E27FC236}">
                <a16:creationId xmlns:a16="http://schemas.microsoft.com/office/drawing/2014/main" id="{6CFD6416-0FBA-E646-A62C-58C65354E0B2}"/>
              </a:ext>
            </a:extLst>
          </p:cNvPr>
          <p:cNvSpPr>
            <a:spLocks noGrp="1"/>
          </p:cNvSpPr>
          <p:nvPr>
            <p:ph type="ftr" sz="quarter" idx="11"/>
          </p:nvPr>
        </p:nvSpPr>
        <p:spPr/>
        <p:txBody>
          <a:bodyPr/>
          <a:lstStyle/>
          <a:p>
            <a:endParaRPr lang="es-SE"/>
          </a:p>
        </p:txBody>
      </p:sp>
      <p:sp>
        <p:nvSpPr>
          <p:cNvPr id="6" name="Marcador de número de diapositiva 5">
            <a:extLst>
              <a:ext uri="{FF2B5EF4-FFF2-40B4-BE49-F238E27FC236}">
                <a16:creationId xmlns:a16="http://schemas.microsoft.com/office/drawing/2014/main" id="{66D1CC99-005D-194B-B329-A915ECF9245B}"/>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3849292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DC29FE5-48CF-A648-B011-2811C1A30D2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SE"/>
          </a:p>
        </p:txBody>
      </p:sp>
      <p:sp>
        <p:nvSpPr>
          <p:cNvPr id="3" name="Marcador de texto vertical 2">
            <a:extLst>
              <a:ext uri="{FF2B5EF4-FFF2-40B4-BE49-F238E27FC236}">
                <a16:creationId xmlns:a16="http://schemas.microsoft.com/office/drawing/2014/main" id="{5827DA04-2ACE-9445-A881-F29BD4503BB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E"/>
          </a:p>
        </p:txBody>
      </p:sp>
      <p:sp>
        <p:nvSpPr>
          <p:cNvPr id="4" name="Marcador de fecha 3">
            <a:extLst>
              <a:ext uri="{FF2B5EF4-FFF2-40B4-BE49-F238E27FC236}">
                <a16:creationId xmlns:a16="http://schemas.microsoft.com/office/drawing/2014/main" id="{36276707-47DB-7641-A7D2-12BE3D0417E1}"/>
              </a:ext>
            </a:extLst>
          </p:cNvPr>
          <p:cNvSpPr>
            <a:spLocks noGrp="1"/>
          </p:cNvSpPr>
          <p:nvPr>
            <p:ph type="dt" sz="half" idx="10"/>
          </p:nvPr>
        </p:nvSpPr>
        <p:spPr/>
        <p:txBody>
          <a:bodyPr/>
          <a:lstStyle/>
          <a:p>
            <a:fld id="{EA0B394C-CB92-954F-88B2-1D5DA2C89A0A}" type="datetime1">
              <a:rPr lang="es-ES_tradnl" smtClean="0"/>
              <a:t>06/11/2021</a:t>
            </a:fld>
            <a:endParaRPr lang="es-SE"/>
          </a:p>
        </p:txBody>
      </p:sp>
      <p:sp>
        <p:nvSpPr>
          <p:cNvPr id="5" name="Marcador de pie de página 4">
            <a:extLst>
              <a:ext uri="{FF2B5EF4-FFF2-40B4-BE49-F238E27FC236}">
                <a16:creationId xmlns:a16="http://schemas.microsoft.com/office/drawing/2014/main" id="{516DEFAF-6D8F-434F-B7CD-8F272E5655AA}"/>
              </a:ext>
            </a:extLst>
          </p:cNvPr>
          <p:cNvSpPr>
            <a:spLocks noGrp="1"/>
          </p:cNvSpPr>
          <p:nvPr>
            <p:ph type="ftr" sz="quarter" idx="11"/>
          </p:nvPr>
        </p:nvSpPr>
        <p:spPr/>
        <p:txBody>
          <a:bodyPr/>
          <a:lstStyle/>
          <a:p>
            <a:endParaRPr lang="es-SE"/>
          </a:p>
        </p:txBody>
      </p:sp>
      <p:sp>
        <p:nvSpPr>
          <p:cNvPr id="6" name="Marcador de número de diapositiva 5">
            <a:extLst>
              <a:ext uri="{FF2B5EF4-FFF2-40B4-BE49-F238E27FC236}">
                <a16:creationId xmlns:a16="http://schemas.microsoft.com/office/drawing/2014/main" id="{099E7200-1CA8-FA45-82A7-3FFFA1BEFCE2}"/>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2198913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B7084A-EF33-E84D-9196-CEF6B85BC67D}"/>
              </a:ext>
            </a:extLst>
          </p:cNvPr>
          <p:cNvSpPr>
            <a:spLocks noGrp="1"/>
          </p:cNvSpPr>
          <p:nvPr>
            <p:ph type="title"/>
          </p:nvPr>
        </p:nvSpPr>
        <p:spPr/>
        <p:txBody>
          <a:bodyPr/>
          <a:lstStyle/>
          <a:p>
            <a:r>
              <a:rPr lang="es-ES"/>
              <a:t>Haga clic para modificar el estilo de título del patrón</a:t>
            </a:r>
            <a:endParaRPr lang="es-SE"/>
          </a:p>
        </p:txBody>
      </p:sp>
      <p:sp>
        <p:nvSpPr>
          <p:cNvPr id="3" name="Marcador de contenido 2">
            <a:extLst>
              <a:ext uri="{FF2B5EF4-FFF2-40B4-BE49-F238E27FC236}">
                <a16:creationId xmlns:a16="http://schemas.microsoft.com/office/drawing/2014/main" id="{4277E7C6-D7FD-3348-9B06-12786C76557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E"/>
          </a:p>
        </p:txBody>
      </p:sp>
      <p:sp>
        <p:nvSpPr>
          <p:cNvPr id="4" name="Marcador de fecha 3">
            <a:extLst>
              <a:ext uri="{FF2B5EF4-FFF2-40B4-BE49-F238E27FC236}">
                <a16:creationId xmlns:a16="http://schemas.microsoft.com/office/drawing/2014/main" id="{074D9799-9850-254D-983F-22CDF6BD8D2A}"/>
              </a:ext>
            </a:extLst>
          </p:cNvPr>
          <p:cNvSpPr>
            <a:spLocks noGrp="1"/>
          </p:cNvSpPr>
          <p:nvPr>
            <p:ph type="dt" sz="half" idx="10"/>
          </p:nvPr>
        </p:nvSpPr>
        <p:spPr/>
        <p:txBody>
          <a:bodyPr/>
          <a:lstStyle/>
          <a:p>
            <a:fld id="{9277B184-C45C-F243-9EAD-FB512E652B8F}" type="datetime1">
              <a:rPr lang="es-ES_tradnl" smtClean="0"/>
              <a:t>06/11/2021</a:t>
            </a:fld>
            <a:endParaRPr lang="es-SE"/>
          </a:p>
        </p:txBody>
      </p:sp>
      <p:sp>
        <p:nvSpPr>
          <p:cNvPr id="5" name="Marcador de pie de página 4">
            <a:extLst>
              <a:ext uri="{FF2B5EF4-FFF2-40B4-BE49-F238E27FC236}">
                <a16:creationId xmlns:a16="http://schemas.microsoft.com/office/drawing/2014/main" id="{80FA9077-408E-A34F-8AB3-74E52020693B}"/>
              </a:ext>
            </a:extLst>
          </p:cNvPr>
          <p:cNvSpPr>
            <a:spLocks noGrp="1"/>
          </p:cNvSpPr>
          <p:nvPr>
            <p:ph type="ftr" sz="quarter" idx="11"/>
          </p:nvPr>
        </p:nvSpPr>
        <p:spPr/>
        <p:txBody>
          <a:bodyPr/>
          <a:lstStyle/>
          <a:p>
            <a:endParaRPr lang="es-SE"/>
          </a:p>
        </p:txBody>
      </p:sp>
      <p:sp>
        <p:nvSpPr>
          <p:cNvPr id="6" name="Marcador de número de diapositiva 5">
            <a:extLst>
              <a:ext uri="{FF2B5EF4-FFF2-40B4-BE49-F238E27FC236}">
                <a16:creationId xmlns:a16="http://schemas.microsoft.com/office/drawing/2014/main" id="{222FF12B-D370-9A46-A413-D7D564E5573F}"/>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361053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2A726-7477-CE4B-B88B-51FAD620329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SE"/>
          </a:p>
        </p:txBody>
      </p:sp>
      <p:sp>
        <p:nvSpPr>
          <p:cNvPr id="3" name="Marcador de texto 2">
            <a:extLst>
              <a:ext uri="{FF2B5EF4-FFF2-40B4-BE49-F238E27FC236}">
                <a16:creationId xmlns:a16="http://schemas.microsoft.com/office/drawing/2014/main" id="{FBD6DC5F-F45F-E945-B01C-33CE86F7C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F9B0FEE-5C0F-4D41-830B-F7AEA827C0F8}"/>
              </a:ext>
            </a:extLst>
          </p:cNvPr>
          <p:cNvSpPr>
            <a:spLocks noGrp="1"/>
          </p:cNvSpPr>
          <p:nvPr>
            <p:ph type="dt" sz="half" idx="10"/>
          </p:nvPr>
        </p:nvSpPr>
        <p:spPr/>
        <p:txBody>
          <a:bodyPr/>
          <a:lstStyle/>
          <a:p>
            <a:fld id="{E0D6159C-639C-6044-9B40-894EACA8ED26}" type="datetime1">
              <a:rPr lang="es-ES_tradnl" smtClean="0"/>
              <a:t>06/11/2021</a:t>
            </a:fld>
            <a:endParaRPr lang="es-SE"/>
          </a:p>
        </p:txBody>
      </p:sp>
      <p:sp>
        <p:nvSpPr>
          <p:cNvPr id="5" name="Marcador de pie de página 4">
            <a:extLst>
              <a:ext uri="{FF2B5EF4-FFF2-40B4-BE49-F238E27FC236}">
                <a16:creationId xmlns:a16="http://schemas.microsoft.com/office/drawing/2014/main" id="{5D2D44C2-B836-E74E-A947-5D295E8E9EAE}"/>
              </a:ext>
            </a:extLst>
          </p:cNvPr>
          <p:cNvSpPr>
            <a:spLocks noGrp="1"/>
          </p:cNvSpPr>
          <p:nvPr>
            <p:ph type="ftr" sz="quarter" idx="11"/>
          </p:nvPr>
        </p:nvSpPr>
        <p:spPr/>
        <p:txBody>
          <a:bodyPr/>
          <a:lstStyle/>
          <a:p>
            <a:endParaRPr lang="es-SE"/>
          </a:p>
        </p:txBody>
      </p:sp>
      <p:sp>
        <p:nvSpPr>
          <p:cNvPr id="6" name="Marcador de número de diapositiva 5">
            <a:extLst>
              <a:ext uri="{FF2B5EF4-FFF2-40B4-BE49-F238E27FC236}">
                <a16:creationId xmlns:a16="http://schemas.microsoft.com/office/drawing/2014/main" id="{16E4D029-BEDD-2446-AF98-EB94715410C5}"/>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685468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94F6F-0A01-6F43-82B5-1BD88B639568}"/>
              </a:ext>
            </a:extLst>
          </p:cNvPr>
          <p:cNvSpPr>
            <a:spLocks noGrp="1"/>
          </p:cNvSpPr>
          <p:nvPr>
            <p:ph type="title"/>
          </p:nvPr>
        </p:nvSpPr>
        <p:spPr/>
        <p:txBody>
          <a:bodyPr/>
          <a:lstStyle/>
          <a:p>
            <a:r>
              <a:rPr lang="es-ES"/>
              <a:t>Haga clic para modificar el estilo de título del patrón</a:t>
            </a:r>
            <a:endParaRPr lang="es-SE"/>
          </a:p>
        </p:txBody>
      </p:sp>
      <p:sp>
        <p:nvSpPr>
          <p:cNvPr id="3" name="Marcador de contenido 2">
            <a:extLst>
              <a:ext uri="{FF2B5EF4-FFF2-40B4-BE49-F238E27FC236}">
                <a16:creationId xmlns:a16="http://schemas.microsoft.com/office/drawing/2014/main" id="{FE567014-045E-DA4B-9EDE-68EE2037466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E"/>
          </a:p>
        </p:txBody>
      </p:sp>
      <p:sp>
        <p:nvSpPr>
          <p:cNvPr id="4" name="Marcador de contenido 3">
            <a:extLst>
              <a:ext uri="{FF2B5EF4-FFF2-40B4-BE49-F238E27FC236}">
                <a16:creationId xmlns:a16="http://schemas.microsoft.com/office/drawing/2014/main" id="{041B7D45-2AB4-814E-8CE7-ED4A0935E01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E"/>
          </a:p>
        </p:txBody>
      </p:sp>
      <p:sp>
        <p:nvSpPr>
          <p:cNvPr id="5" name="Marcador de fecha 4">
            <a:extLst>
              <a:ext uri="{FF2B5EF4-FFF2-40B4-BE49-F238E27FC236}">
                <a16:creationId xmlns:a16="http://schemas.microsoft.com/office/drawing/2014/main" id="{7C6005CF-7D8C-CC4C-AE4B-B7234722389C}"/>
              </a:ext>
            </a:extLst>
          </p:cNvPr>
          <p:cNvSpPr>
            <a:spLocks noGrp="1"/>
          </p:cNvSpPr>
          <p:nvPr>
            <p:ph type="dt" sz="half" idx="10"/>
          </p:nvPr>
        </p:nvSpPr>
        <p:spPr/>
        <p:txBody>
          <a:bodyPr/>
          <a:lstStyle/>
          <a:p>
            <a:fld id="{9E338127-81FC-2142-BDFE-28780D994768}" type="datetime1">
              <a:rPr lang="es-ES_tradnl" smtClean="0"/>
              <a:t>06/11/2021</a:t>
            </a:fld>
            <a:endParaRPr lang="es-SE"/>
          </a:p>
        </p:txBody>
      </p:sp>
      <p:sp>
        <p:nvSpPr>
          <p:cNvPr id="6" name="Marcador de pie de página 5">
            <a:extLst>
              <a:ext uri="{FF2B5EF4-FFF2-40B4-BE49-F238E27FC236}">
                <a16:creationId xmlns:a16="http://schemas.microsoft.com/office/drawing/2014/main" id="{8AFCA782-085C-194E-AA6C-817D7A46D612}"/>
              </a:ext>
            </a:extLst>
          </p:cNvPr>
          <p:cNvSpPr>
            <a:spLocks noGrp="1"/>
          </p:cNvSpPr>
          <p:nvPr>
            <p:ph type="ftr" sz="quarter" idx="11"/>
          </p:nvPr>
        </p:nvSpPr>
        <p:spPr/>
        <p:txBody>
          <a:bodyPr/>
          <a:lstStyle/>
          <a:p>
            <a:endParaRPr lang="es-SE"/>
          </a:p>
        </p:txBody>
      </p:sp>
      <p:sp>
        <p:nvSpPr>
          <p:cNvPr id="7" name="Marcador de número de diapositiva 6">
            <a:extLst>
              <a:ext uri="{FF2B5EF4-FFF2-40B4-BE49-F238E27FC236}">
                <a16:creationId xmlns:a16="http://schemas.microsoft.com/office/drawing/2014/main" id="{5104B4E8-C35A-494A-817F-A0518DC5F5B2}"/>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2450653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A70CC-EC12-BB4E-B021-E5E391F9921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SE"/>
          </a:p>
        </p:txBody>
      </p:sp>
      <p:sp>
        <p:nvSpPr>
          <p:cNvPr id="3" name="Marcador de texto 2">
            <a:extLst>
              <a:ext uri="{FF2B5EF4-FFF2-40B4-BE49-F238E27FC236}">
                <a16:creationId xmlns:a16="http://schemas.microsoft.com/office/drawing/2014/main" id="{ED30220E-6D56-5E4D-9AD7-CCF92EE51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087AA11-75BB-A34B-A701-0AC6CACDD4C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E"/>
          </a:p>
        </p:txBody>
      </p:sp>
      <p:sp>
        <p:nvSpPr>
          <p:cNvPr id="5" name="Marcador de texto 4">
            <a:extLst>
              <a:ext uri="{FF2B5EF4-FFF2-40B4-BE49-F238E27FC236}">
                <a16:creationId xmlns:a16="http://schemas.microsoft.com/office/drawing/2014/main" id="{AD048C30-1252-5B40-A405-DBC91BEBFD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3751F57-2EE4-CD49-93A6-9F09E2B9674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E"/>
          </a:p>
        </p:txBody>
      </p:sp>
      <p:sp>
        <p:nvSpPr>
          <p:cNvPr id="7" name="Marcador de fecha 6">
            <a:extLst>
              <a:ext uri="{FF2B5EF4-FFF2-40B4-BE49-F238E27FC236}">
                <a16:creationId xmlns:a16="http://schemas.microsoft.com/office/drawing/2014/main" id="{7682FE6A-0C88-A448-ADAF-5A4EF6BBC1FD}"/>
              </a:ext>
            </a:extLst>
          </p:cNvPr>
          <p:cNvSpPr>
            <a:spLocks noGrp="1"/>
          </p:cNvSpPr>
          <p:nvPr>
            <p:ph type="dt" sz="half" idx="10"/>
          </p:nvPr>
        </p:nvSpPr>
        <p:spPr/>
        <p:txBody>
          <a:bodyPr/>
          <a:lstStyle/>
          <a:p>
            <a:fld id="{2BC81EE6-094C-9048-A64D-B4AB703D29A9}" type="datetime1">
              <a:rPr lang="es-ES_tradnl" smtClean="0"/>
              <a:t>06/11/2021</a:t>
            </a:fld>
            <a:endParaRPr lang="es-SE"/>
          </a:p>
        </p:txBody>
      </p:sp>
      <p:sp>
        <p:nvSpPr>
          <p:cNvPr id="8" name="Marcador de pie de página 7">
            <a:extLst>
              <a:ext uri="{FF2B5EF4-FFF2-40B4-BE49-F238E27FC236}">
                <a16:creationId xmlns:a16="http://schemas.microsoft.com/office/drawing/2014/main" id="{74C9B2B4-7CF4-F34A-A554-11D6AEED6CDA}"/>
              </a:ext>
            </a:extLst>
          </p:cNvPr>
          <p:cNvSpPr>
            <a:spLocks noGrp="1"/>
          </p:cNvSpPr>
          <p:nvPr>
            <p:ph type="ftr" sz="quarter" idx="11"/>
          </p:nvPr>
        </p:nvSpPr>
        <p:spPr/>
        <p:txBody>
          <a:bodyPr/>
          <a:lstStyle/>
          <a:p>
            <a:endParaRPr lang="es-SE"/>
          </a:p>
        </p:txBody>
      </p:sp>
      <p:sp>
        <p:nvSpPr>
          <p:cNvPr id="9" name="Marcador de número de diapositiva 8">
            <a:extLst>
              <a:ext uri="{FF2B5EF4-FFF2-40B4-BE49-F238E27FC236}">
                <a16:creationId xmlns:a16="http://schemas.microsoft.com/office/drawing/2014/main" id="{3DFE8C53-5B53-074B-AB0F-FC6702AA2536}"/>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159553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CA4B8A-8954-0743-9226-17658C61E432}"/>
              </a:ext>
            </a:extLst>
          </p:cNvPr>
          <p:cNvSpPr>
            <a:spLocks noGrp="1"/>
          </p:cNvSpPr>
          <p:nvPr>
            <p:ph type="title"/>
          </p:nvPr>
        </p:nvSpPr>
        <p:spPr/>
        <p:txBody>
          <a:bodyPr/>
          <a:lstStyle/>
          <a:p>
            <a:r>
              <a:rPr lang="es-ES"/>
              <a:t>Haga clic para modificar el estilo de título del patrón</a:t>
            </a:r>
            <a:endParaRPr lang="es-SE"/>
          </a:p>
        </p:txBody>
      </p:sp>
      <p:sp>
        <p:nvSpPr>
          <p:cNvPr id="3" name="Marcador de fecha 2">
            <a:extLst>
              <a:ext uri="{FF2B5EF4-FFF2-40B4-BE49-F238E27FC236}">
                <a16:creationId xmlns:a16="http://schemas.microsoft.com/office/drawing/2014/main" id="{B863928F-617F-7346-A0FE-0A11243CBAF8}"/>
              </a:ext>
            </a:extLst>
          </p:cNvPr>
          <p:cNvSpPr>
            <a:spLocks noGrp="1"/>
          </p:cNvSpPr>
          <p:nvPr>
            <p:ph type="dt" sz="half" idx="10"/>
          </p:nvPr>
        </p:nvSpPr>
        <p:spPr/>
        <p:txBody>
          <a:bodyPr/>
          <a:lstStyle/>
          <a:p>
            <a:fld id="{F9068492-8848-D141-8238-CC65F6BEE772}" type="datetime1">
              <a:rPr lang="es-ES_tradnl" smtClean="0"/>
              <a:t>06/11/2021</a:t>
            </a:fld>
            <a:endParaRPr lang="es-SE"/>
          </a:p>
        </p:txBody>
      </p:sp>
      <p:sp>
        <p:nvSpPr>
          <p:cNvPr id="4" name="Marcador de pie de página 3">
            <a:extLst>
              <a:ext uri="{FF2B5EF4-FFF2-40B4-BE49-F238E27FC236}">
                <a16:creationId xmlns:a16="http://schemas.microsoft.com/office/drawing/2014/main" id="{C63BCA01-BB79-6541-8F7E-75F75AEE3F7B}"/>
              </a:ext>
            </a:extLst>
          </p:cNvPr>
          <p:cNvSpPr>
            <a:spLocks noGrp="1"/>
          </p:cNvSpPr>
          <p:nvPr>
            <p:ph type="ftr" sz="quarter" idx="11"/>
          </p:nvPr>
        </p:nvSpPr>
        <p:spPr/>
        <p:txBody>
          <a:bodyPr/>
          <a:lstStyle/>
          <a:p>
            <a:endParaRPr lang="es-SE"/>
          </a:p>
        </p:txBody>
      </p:sp>
      <p:sp>
        <p:nvSpPr>
          <p:cNvPr id="5" name="Marcador de número de diapositiva 4">
            <a:extLst>
              <a:ext uri="{FF2B5EF4-FFF2-40B4-BE49-F238E27FC236}">
                <a16:creationId xmlns:a16="http://schemas.microsoft.com/office/drawing/2014/main" id="{68F8903B-E11F-004F-BD8E-FC585DBF87C1}"/>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2403248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13AE6D-8030-F74A-B7A9-17326C62B6F2}"/>
              </a:ext>
            </a:extLst>
          </p:cNvPr>
          <p:cNvSpPr>
            <a:spLocks noGrp="1"/>
          </p:cNvSpPr>
          <p:nvPr>
            <p:ph type="dt" sz="half" idx="10"/>
          </p:nvPr>
        </p:nvSpPr>
        <p:spPr/>
        <p:txBody>
          <a:bodyPr/>
          <a:lstStyle/>
          <a:p>
            <a:fld id="{11F288E8-84D0-2443-8D5D-9C164ACE6879}" type="datetime1">
              <a:rPr lang="es-ES_tradnl" smtClean="0"/>
              <a:t>06/11/2021</a:t>
            </a:fld>
            <a:endParaRPr lang="es-SE"/>
          </a:p>
        </p:txBody>
      </p:sp>
      <p:sp>
        <p:nvSpPr>
          <p:cNvPr id="3" name="Marcador de pie de página 2">
            <a:extLst>
              <a:ext uri="{FF2B5EF4-FFF2-40B4-BE49-F238E27FC236}">
                <a16:creationId xmlns:a16="http://schemas.microsoft.com/office/drawing/2014/main" id="{A7B81E7A-936C-9E4B-9A08-CE916C1D8BA0}"/>
              </a:ext>
            </a:extLst>
          </p:cNvPr>
          <p:cNvSpPr>
            <a:spLocks noGrp="1"/>
          </p:cNvSpPr>
          <p:nvPr>
            <p:ph type="ftr" sz="quarter" idx="11"/>
          </p:nvPr>
        </p:nvSpPr>
        <p:spPr/>
        <p:txBody>
          <a:bodyPr/>
          <a:lstStyle/>
          <a:p>
            <a:endParaRPr lang="es-SE"/>
          </a:p>
        </p:txBody>
      </p:sp>
      <p:sp>
        <p:nvSpPr>
          <p:cNvPr id="4" name="Marcador de número de diapositiva 3">
            <a:extLst>
              <a:ext uri="{FF2B5EF4-FFF2-40B4-BE49-F238E27FC236}">
                <a16:creationId xmlns:a16="http://schemas.microsoft.com/office/drawing/2014/main" id="{BDDCB391-708E-8F4D-B768-67720B8D02E3}"/>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3590462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9DF8C3-E7A1-BC4E-9B1A-C89D9E96D4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SE"/>
          </a:p>
        </p:txBody>
      </p:sp>
      <p:sp>
        <p:nvSpPr>
          <p:cNvPr id="3" name="Marcador de contenido 2">
            <a:extLst>
              <a:ext uri="{FF2B5EF4-FFF2-40B4-BE49-F238E27FC236}">
                <a16:creationId xmlns:a16="http://schemas.microsoft.com/office/drawing/2014/main" id="{D3A76E00-B7BE-F64A-BC58-82017044B1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E"/>
          </a:p>
        </p:txBody>
      </p:sp>
      <p:sp>
        <p:nvSpPr>
          <p:cNvPr id="4" name="Marcador de texto 3">
            <a:extLst>
              <a:ext uri="{FF2B5EF4-FFF2-40B4-BE49-F238E27FC236}">
                <a16:creationId xmlns:a16="http://schemas.microsoft.com/office/drawing/2014/main" id="{9B4FECD3-4581-334B-A2E7-8E1BE3175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84C94B-7233-1341-8FF8-B5F596DF4365}"/>
              </a:ext>
            </a:extLst>
          </p:cNvPr>
          <p:cNvSpPr>
            <a:spLocks noGrp="1"/>
          </p:cNvSpPr>
          <p:nvPr>
            <p:ph type="dt" sz="half" idx="10"/>
          </p:nvPr>
        </p:nvSpPr>
        <p:spPr/>
        <p:txBody>
          <a:bodyPr/>
          <a:lstStyle/>
          <a:p>
            <a:fld id="{946E7CBE-3CA5-474A-A244-C3B6141D18AE}" type="datetime1">
              <a:rPr lang="es-ES_tradnl" smtClean="0"/>
              <a:t>06/11/2021</a:t>
            </a:fld>
            <a:endParaRPr lang="es-SE"/>
          </a:p>
        </p:txBody>
      </p:sp>
      <p:sp>
        <p:nvSpPr>
          <p:cNvPr id="6" name="Marcador de pie de página 5">
            <a:extLst>
              <a:ext uri="{FF2B5EF4-FFF2-40B4-BE49-F238E27FC236}">
                <a16:creationId xmlns:a16="http://schemas.microsoft.com/office/drawing/2014/main" id="{B4256688-E0B9-EF40-BD47-4EBD2E56F095}"/>
              </a:ext>
            </a:extLst>
          </p:cNvPr>
          <p:cNvSpPr>
            <a:spLocks noGrp="1"/>
          </p:cNvSpPr>
          <p:nvPr>
            <p:ph type="ftr" sz="quarter" idx="11"/>
          </p:nvPr>
        </p:nvSpPr>
        <p:spPr/>
        <p:txBody>
          <a:bodyPr/>
          <a:lstStyle/>
          <a:p>
            <a:endParaRPr lang="es-SE"/>
          </a:p>
        </p:txBody>
      </p:sp>
      <p:sp>
        <p:nvSpPr>
          <p:cNvPr id="7" name="Marcador de número de diapositiva 6">
            <a:extLst>
              <a:ext uri="{FF2B5EF4-FFF2-40B4-BE49-F238E27FC236}">
                <a16:creationId xmlns:a16="http://schemas.microsoft.com/office/drawing/2014/main" id="{D72C89ED-C802-3344-B781-04D92575522B}"/>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427517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2A545B-119E-9D42-9AC7-F531F580A90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SE"/>
          </a:p>
        </p:txBody>
      </p:sp>
      <p:sp>
        <p:nvSpPr>
          <p:cNvPr id="3" name="Marcador de posición de imagen 2">
            <a:extLst>
              <a:ext uri="{FF2B5EF4-FFF2-40B4-BE49-F238E27FC236}">
                <a16:creationId xmlns:a16="http://schemas.microsoft.com/office/drawing/2014/main" id="{DFB3F3A4-A45E-EF4D-9DD7-606CB8B287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SE"/>
          </a:p>
        </p:txBody>
      </p:sp>
      <p:sp>
        <p:nvSpPr>
          <p:cNvPr id="4" name="Marcador de texto 3">
            <a:extLst>
              <a:ext uri="{FF2B5EF4-FFF2-40B4-BE49-F238E27FC236}">
                <a16:creationId xmlns:a16="http://schemas.microsoft.com/office/drawing/2014/main" id="{78B834EC-FC88-6A49-B597-A8EC3A302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4227A36-B777-7B44-9642-FAE4DE0006AE}"/>
              </a:ext>
            </a:extLst>
          </p:cNvPr>
          <p:cNvSpPr>
            <a:spLocks noGrp="1"/>
          </p:cNvSpPr>
          <p:nvPr>
            <p:ph type="dt" sz="half" idx="10"/>
          </p:nvPr>
        </p:nvSpPr>
        <p:spPr/>
        <p:txBody>
          <a:bodyPr/>
          <a:lstStyle/>
          <a:p>
            <a:fld id="{437319AF-532B-7041-A226-03931007EF58}" type="datetime1">
              <a:rPr lang="es-ES_tradnl" smtClean="0"/>
              <a:t>06/11/2021</a:t>
            </a:fld>
            <a:endParaRPr lang="es-SE"/>
          </a:p>
        </p:txBody>
      </p:sp>
      <p:sp>
        <p:nvSpPr>
          <p:cNvPr id="6" name="Marcador de pie de página 5">
            <a:extLst>
              <a:ext uri="{FF2B5EF4-FFF2-40B4-BE49-F238E27FC236}">
                <a16:creationId xmlns:a16="http://schemas.microsoft.com/office/drawing/2014/main" id="{BCA7A021-F9E0-1347-8179-9E9358C098C8}"/>
              </a:ext>
            </a:extLst>
          </p:cNvPr>
          <p:cNvSpPr>
            <a:spLocks noGrp="1"/>
          </p:cNvSpPr>
          <p:nvPr>
            <p:ph type="ftr" sz="quarter" idx="11"/>
          </p:nvPr>
        </p:nvSpPr>
        <p:spPr/>
        <p:txBody>
          <a:bodyPr/>
          <a:lstStyle/>
          <a:p>
            <a:endParaRPr lang="es-SE"/>
          </a:p>
        </p:txBody>
      </p:sp>
      <p:sp>
        <p:nvSpPr>
          <p:cNvPr id="7" name="Marcador de número de diapositiva 6">
            <a:extLst>
              <a:ext uri="{FF2B5EF4-FFF2-40B4-BE49-F238E27FC236}">
                <a16:creationId xmlns:a16="http://schemas.microsoft.com/office/drawing/2014/main" id="{9B6C4F7F-6F77-C446-812C-69D261AE65C4}"/>
              </a:ext>
            </a:extLst>
          </p:cNvPr>
          <p:cNvSpPr>
            <a:spLocks noGrp="1"/>
          </p:cNvSpPr>
          <p:nvPr>
            <p:ph type="sldNum" sz="quarter" idx="12"/>
          </p:nvPr>
        </p:nvSpPr>
        <p:spPr/>
        <p:txBody>
          <a:bodyPr/>
          <a:lstStyle/>
          <a:p>
            <a:fld id="{6E8EC887-8223-D342-9560-5AEA6C858B76}" type="slidenum">
              <a:rPr lang="es-SE" smtClean="0"/>
              <a:t>‹#›</a:t>
            </a:fld>
            <a:endParaRPr lang="es-SE"/>
          </a:p>
        </p:txBody>
      </p:sp>
    </p:spTree>
    <p:extLst>
      <p:ext uri="{BB962C8B-B14F-4D97-AF65-F5344CB8AC3E}">
        <p14:creationId xmlns:p14="http://schemas.microsoft.com/office/powerpoint/2010/main" val="290628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A432D12-F86D-3543-9BA7-A39A0A2A37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SE"/>
          </a:p>
        </p:txBody>
      </p:sp>
      <p:sp>
        <p:nvSpPr>
          <p:cNvPr id="3" name="Marcador de texto 2">
            <a:extLst>
              <a:ext uri="{FF2B5EF4-FFF2-40B4-BE49-F238E27FC236}">
                <a16:creationId xmlns:a16="http://schemas.microsoft.com/office/drawing/2014/main" id="{137EAE0F-D56F-644B-B5AD-0915038116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E"/>
          </a:p>
        </p:txBody>
      </p:sp>
      <p:sp>
        <p:nvSpPr>
          <p:cNvPr id="4" name="Marcador de fecha 3">
            <a:extLst>
              <a:ext uri="{FF2B5EF4-FFF2-40B4-BE49-F238E27FC236}">
                <a16:creationId xmlns:a16="http://schemas.microsoft.com/office/drawing/2014/main" id="{CEA4258B-B369-DF47-9CE5-14CD5A42D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FBC62E-31BD-F44F-A1E1-EA1424CEC751}" type="datetime1">
              <a:rPr lang="es-ES_tradnl" smtClean="0"/>
              <a:t>06/11/2021</a:t>
            </a:fld>
            <a:endParaRPr lang="es-SE"/>
          </a:p>
        </p:txBody>
      </p:sp>
      <p:sp>
        <p:nvSpPr>
          <p:cNvPr id="5" name="Marcador de pie de página 4">
            <a:extLst>
              <a:ext uri="{FF2B5EF4-FFF2-40B4-BE49-F238E27FC236}">
                <a16:creationId xmlns:a16="http://schemas.microsoft.com/office/drawing/2014/main" id="{9E6867F6-76FB-2047-970B-EA098D3747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SE"/>
          </a:p>
        </p:txBody>
      </p:sp>
      <p:sp>
        <p:nvSpPr>
          <p:cNvPr id="6" name="Marcador de número de diapositiva 5">
            <a:extLst>
              <a:ext uri="{FF2B5EF4-FFF2-40B4-BE49-F238E27FC236}">
                <a16:creationId xmlns:a16="http://schemas.microsoft.com/office/drawing/2014/main" id="{DDEE2C6A-C353-7B4C-B2CC-2E430B879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8EC887-8223-D342-9560-5AEA6C858B76}" type="slidenum">
              <a:rPr lang="es-SE" smtClean="0"/>
              <a:t>‹#›</a:t>
            </a:fld>
            <a:endParaRPr lang="es-SE"/>
          </a:p>
        </p:txBody>
      </p:sp>
    </p:spTree>
    <p:extLst>
      <p:ext uri="{BB962C8B-B14F-4D97-AF65-F5344CB8AC3E}">
        <p14:creationId xmlns:p14="http://schemas.microsoft.com/office/powerpoint/2010/main" val="3327695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tiff"/><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3.png"/><Relationship Id="rId4" Type="http://schemas.openxmlformats.org/officeDocument/2006/relationships/image" Target="../media/image2.tif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4.png"/><Relationship Id="rId4" Type="http://schemas.openxmlformats.org/officeDocument/2006/relationships/image" Target="../media/image2.tif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tif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tif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33.png"/><Relationship Id="rId4" Type="http://schemas.openxmlformats.org/officeDocument/2006/relationships/image" Target="../media/image2.tif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34.png"/><Relationship Id="rId4" Type="http://schemas.openxmlformats.org/officeDocument/2006/relationships/image" Target="../media/image2.tiff"/></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35.png"/><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2.tiff"/></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tiff"/></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39.png"/><Relationship Id="rId5" Type="http://schemas.openxmlformats.org/officeDocument/2006/relationships/image" Target="../media/image2.tiff"/><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2.tiff"/><Relationship Id="rId5" Type="http://schemas.openxmlformats.org/officeDocument/2006/relationships/image" Target="../media/image1.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4871427-9CC7-724A-ADCC-0C0A92F66B9D}"/>
              </a:ext>
            </a:extLst>
          </p:cNvPr>
          <p:cNvSpPr txBox="1"/>
          <p:nvPr/>
        </p:nvSpPr>
        <p:spPr>
          <a:xfrm>
            <a:off x="1490597" y="936450"/>
            <a:ext cx="4126454" cy="2554545"/>
          </a:xfrm>
          <a:prstGeom prst="rect">
            <a:avLst/>
          </a:prstGeom>
          <a:noFill/>
        </p:spPr>
        <p:txBody>
          <a:bodyPr wrap="square" rtlCol="0">
            <a:spAutoFit/>
          </a:bodyPr>
          <a:lstStyle/>
          <a:p>
            <a:r>
              <a:rPr lang="en-GB" sz="3200" b="1" dirty="0">
                <a:latin typeface="Chronicle Display Semi" pitchFamily="2" charset="0"/>
              </a:rPr>
              <a:t>Benchmarking feature selection algorithms in the molecular property prediction space</a:t>
            </a:r>
          </a:p>
        </p:txBody>
      </p:sp>
      <p:sp>
        <p:nvSpPr>
          <p:cNvPr id="5" name="CuadroTexto 4">
            <a:extLst>
              <a:ext uri="{FF2B5EF4-FFF2-40B4-BE49-F238E27FC236}">
                <a16:creationId xmlns:a16="http://schemas.microsoft.com/office/drawing/2014/main" id="{026E9E73-30FC-B94B-8B6E-4407B3C6A2A0}"/>
              </a:ext>
            </a:extLst>
          </p:cNvPr>
          <p:cNvSpPr txBox="1"/>
          <p:nvPr/>
        </p:nvSpPr>
        <p:spPr>
          <a:xfrm>
            <a:off x="1490597" y="3838109"/>
            <a:ext cx="1092287" cy="400110"/>
          </a:xfrm>
          <a:prstGeom prst="rect">
            <a:avLst/>
          </a:prstGeom>
          <a:noFill/>
        </p:spPr>
        <p:txBody>
          <a:bodyPr wrap="none" rtlCol="0">
            <a:spAutoFit/>
          </a:bodyPr>
          <a:lstStyle/>
          <a:p>
            <a:r>
              <a:rPr lang="en-GB" sz="2000" b="1" dirty="0">
                <a:latin typeface="Chronicle Display Semi" pitchFamily="2" charset="0"/>
              </a:rPr>
              <a:t>Group 2</a:t>
            </a:r>
          </a:p>
        </p:txBody>
      </p:sp>
      <p:cxnSp>
        <p:nvCxnSpPr>
          <p:cNvPr id="7" name="Conector recto 6">
            <a:extLst>
              <a:ext uri="{FF2B5EF4-FFF2-40B4-BE49-F238E27FC236}">
                <a16:creationId xmlns:a16="http://schemas.microsoft.com/office/drawing/2014/main" id="{32F0FE70-37A3-4F4A-BDB1-78AAB3789BF6}"/>
              </a:ext>
            </a:extLst>
          </p:cNvPr>
          <p:cNvCxnSpPr/>
          <p:nvPr/>
        </p:nvCxnSpPr>
        <p:spPr>
          <a:xfrm>
            <a:off x="1578280" y="3579312"/>
            <a:ext cx="3732756"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1026" name="Picture 2" descr="Logotype | Chalmers">
            <a:extLst>
              <a:ext uri="{FF2B5EF4-FFF2-40B4-BE49-F238E27FC236}">
                <a16:creationId xmlns:a16="http://schemas.microsoft.com/office/drawing/2014/main" id="{F42C270D-B7CA-7146-A800-D8D5F81DC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597" y="5770811"/>
            <a:ext cx="1363685" cy="32582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FBA59A3-BE1D-104C-92E9-6F6073F7ACA7}"/>
              </a:ext>
            </a:extLst>
          </p:cNvPr>
          <p:cNvPicPr>
            <a:picLocks noChangeAspect="1"/>
          </p:cNvPicPr>
          <p:nvPr/>
        </p:nvPicPr>
        <p:blipFill>
          <a:blip r:embed="rId3"/>
          <a:stretch>
            <a:fillRect/>
          </a:stretch>
        </p:blipFill>
        <p:spPr>
          <a:xfrm>
            <a:off x="3137204" y="5473872"/>
            <a:ext cx="919707" cy="919707"/>
          </a:xfrm>
          <a:prstGeom prst="rect">
            <a:avLst/>
          </a:prstGeom>
        </p:spPr>
      </p:pic>
      <p:pic>
        <p:nvPicPr>
          <p:cNvPr id="1030" name="Picture 6" descr="water dew graphic">
            <a:extLst>
              <a:ext uri="{FF2B5EF4-FFF2-40B4-BE49-F238E27FC236}">
                <a16:creationId xmlns:a16="http://schemas.microsoft.com/office/drawing/2014/main" id="{0A0D430F-F691-DD4C-8A8C-B72E1B8C1E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093"/>
          <a:stretch/>
        </p:blipFill>
        <p:spPr bwMode="auto">
          <a:xfrm>
            <a:off x="7883046" y="0"/>
            <a:ext cx="430895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4">
            <a:extLst>
              <a:ext uri="{FF2B5EF4-FFF2-40B4-BE49-F238E27FC236}">
                <a16:creationId xmlns:a16="http://schemas.microsoft.com/office/drawing/2014/main" id="{30F5233B-8AE6-FC46-92EC-B57F062ACE5B}"/>
              </a:ext>
            </a:extLst>
          </p:cNvPr>
          <p:cNvSpPr txBox="1"/>
          <p:nvPr/>
        </p:nvSpPr>
        <p:spPr>
          <a:xfrm>
            <a:off x="2952403" y="3836700"/>
            <a:ext cx="2280561" cy="1200329"/>
          </a:xfrm>
          <a:prstGeom prst="rect">
            <a:avLst/>
          </a:prstGeom>
          <a:noFill/>
        </p:spPr>
        <p:txBody>
          <a:bodyPr wrap="none" rtlCol="0">
            <a:spAutoFit/>
          </a:bodyPr>
          <a:lstStyle/>
          <a:p>
            <a:pPr algn="just"/>
            <a:r>
              <a:rPr lang="en-GB" b="1" dirty="0">
                <a:solidFill>
                  <a:schemeClr val="bg2">
                    <a:lumMod val="50000"/>
                  </a:schemeClr>
                </a:solidFill>
                <a:latin typeface="Chronicle Display Semi" pitchFamily="2" charset="0"/>
              </a:rPr>
              <a:t>Alejandro </a:t>
            </a:r>
            <a:r>
              <a:rPr lang="en-GB" b="1" dirty="0" err="1">
                <a:solidFill>
                  <a:schemeClr val="bg2">
                    <a:lumMod val="50000"/>
                  </a:schemeClr>
                </a:solidFill>
                <a:latin typeface="Chronicle Display Semi" pitchFamily="2" charset="0"/>
              </a:rPr>
              <a:t>Corrochano</a:t>
            </a:r>
            <a:endParaRPr lang="en-GB" b="1" dirty="0">
              <a:solidFill>
                <a:schemeClr val="bg2">
                  <a:lumMod val="50000"/>
                </a:schemeClr>
              </a:solidFill>
              <a:latin typeface="Chronicle Display Semi" pitchFamily="2" charset="0"/>
            </a:endParaRPr>
          </a:p>
          <a:p>
            <a:pPr algn="just"/>
            <a:r>
              <a:rPr lang="en-GB" b="1" dirty="0" err="1">
                <a:solidFill>
                  <a:schemeClr val="bg2">
                    <a:lumMod val="50000"/>
                  </a:schemeClr>
                </a:solidFill>
                <a:latin typeface="Chronicle Display Semi" pitchFamily="2" charset="0"/>
              </a:rPr>
              <a:t>Azadeh</a:t>
            </a:r>
            <a:r>
              <a:rPr lang="en-GB" b="1" dirty="0">
                <a:solidFill>
                  <a:schemeClr val="bg2">
                    <a:lumMod val="50000"/>
                  </a:schemeClr>
                </a:solidFill>
                <a:latin typeface="Chronicle Display Semi" pitchFamily="2" charset="0"/>
              </a:rPr>
              <a:t> </a:t>
            </a:r>
            <a:r>
              <a:rPr lang="en-GB" b="1" dirty="0" err="1">
                <a:solidFill>
                  <a:schemeClr val="bg2">
                    <a:lumMod val="50000"/>
                  </a:schemeClr>
                </a:solidFill>
                <a:latin typeface="Chronicle Display Semi" pitchFamily="2" charset="0"/>
              </a:rPr>
              <a:t>Karimisefat</a:t>
            </a:r>
            <a:endParaRPr lang="en-GB" b="1" dirty="0">
              <a:solidFill>
                <a:schemeClr val="bg2">
                  <a:lumMod val="50000"/>
                </a:schemeClr>
              </a:solidFill>
              <a:latin typeface="Chronicle Display Semi" pitchFamily="2" charset="0"/>
            </a:endParaRPr>
          </a:p>
          <a:p>
            <a:pPr algn="just"/>
            <a:r>
              <a:rPr lang="en-GB" b="1" dirty="0">
                <a:solidFill>
                  <a:schemeClr val="bg2">
                    <a:lumMod val="50000"/>
                  </a:schemeClr>
                </a:solidFill>
                <a:latin typeface="Chronicle Display Semi" pitchFamily="2" charset="0"/>
              </a:rPr>
              <a:t>Dipti </a:t>
            </a:r>
            <a:r>
              <a:rPr lang="en-GB" b="1" dirty="0" err="1">
                <a:solidFill>
                  <a:schemeClr val="bg2">
                    <a:lumMod val="50000"/>
                  </a:schemeClr>
                </a:solidFill>
                <a:latin typeface="Chronicle Display Semi" pitchFamily="2" charset="0"/>
              </a:rPr>
              <a:t>Aswal</a:t>
            </a:r>
            <a:endParaRPr lang="en-GB" b="1" dirty="0">
              <a:solidFill>
                <a:schemeClr val="bg2">
                  <a:lumMod val="50000"/>
                </a:schemeClr>
              </a:solidFill>
              <a:latin typeface="Chronicle Display Semi" pitchFamily="2" charset="0"/>
            </a:endParaRPr>
          </a:p>
          <a:p>
            <a:pPr algn="just"/>
            <a:r>
              <a:rPr lang="en-GB" b="1" dirty="0" err="1">
                <a:solidFill>
                  <a:schemeClr val="bg2">
                    <a:lumMod val="50000"/>
                  </a:schemeClr>
                </a:solidFill>
                <a:latin typeface="Chronicle Display Semi" pitchFamily="2" charset="0"/>
              </a:rPr>
              <a:t>Yossra</a:t>
            </a:r>
            <a:r>
              <a:rPr lang="en-GB" b="1" dirty="0">
                <a:solidFill>
                  <a:schemeClr val="bg2">
                    <a:lumMod val="50000"/>
                  </a:schemeClr>
                </a:solidFill>
                <a:latin typeface="Chronicle Display Semi" pitchFamily="2" charset="0"/>
              </a:rPr>
              <a:t> </a:t>
            </a:r>
            <a:r>
              <a:rPr lang="en-GB" b="1" dirty="0" err="1">
                <a:solidFill>
                  <a:schemeClr val="bg2">
                    <a:lumMod val="50000"/>
                  </a:schemeClr>
                </a:solidFill>
                <a:latin typeface="Chronicle Display Semi" pitchFamily="2" charset="0"/>
              </a:rPr>
              <a:t>Gharbi</a:t>
            </a:r>
            <a:endParaRPr lang="en-GB" b="1" dirty="0">
              <a:solidFill>
                <a:schemeClr val="bg2">
                  <a:lumMod val="50000"/>
                </a:schemeClr>
              </a:solidFill>
              <a:latin typeface="Chronicle Display Semi" pitchFamily="2" charset="0"/>
            </a:endParaRPr>
          </a:p>
        </p:txBody>
      </p:sp>
    </p:spTree>
    <p:extLst>
      <p:ext uri="{BB962C8B-B14F-4D97-AF65-F5344CB8AC3E}">
        <p14:creationId xmlns:p14="http://schemas.microsoft.com/office/powerpoint/2010/main" val="3541681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A54F5B1C-E476-8546-88FA-A36EE0DDA825}"/>
              </a:ext>
            </a:extLst>
          </p:cNvPr>
          <p:cNvSpPr>
            <a:spLocks noGrp="1"/>
          </p:cNvSpPr>
          <p:nvPr>
            <p:ph type="sldNum" sz="quarter" idx="12"/>
          </p:nvPr>
        </p:nvSpPr>
        <p:spPr/>
        <p:txBody>
          <a:bodyPr/>
          <a:lstStyle/>
          <a:p>
            <a:fld id="{6E8EC887-8223-D342-9560-5AEA6C858B76}" type="slidenum">
              <a:rPr lang="es-SE" smtClean="0"/>
              <a:t>10</a:t>
            </a:fld>
            <a:endParaRPr lang="es-SE"/>
          </a:p>
        </p:txBody>
      </p:sp>
      <p:grpSp>
        <p:nvGrpSpPr>
          <p:cNvPr id="8" name="Grupo 7">
            <a:extLst>
              <a:ext uri="{FF2B5EF4-FFF2-40B4-BE49-F238E27FC236}">
                <a16:creationId xmlns:a16="http://schemas.microsoft.com/office/drawing/2014/main" id="{E3E2EE6D-726E-4E47-88E5-D409CDF9138D}"/>
              </a:ext>
            </a:extLst>
          </p:cNvPr>
          <p:cNvGrpSpPr/>
          <p:nvPr/>
        </p:nvGrpSpPr>
        <p:grpSpPr>
          <a:xfrm>
            <a:off x="9696222" y="531597"/>
            <a:ext cx="1826106" cy="685716"/>
            <a:chOff x="9116818" y="742950"/>
            <a:chExt cx="1826106" cy="685716"/>
          </a:xfrm>
        </p:grpSpPr>
        <p:pic>
          <p:nvPicPr>
            <p:cNvPr id="9" name="Picture 2" descr="Logotype | Chalmers">
              <a:extLst>
                <a:ext uri="{FF2B5EF4-FFF2-40B4-BE49-F238E27FC236}">
                  <a16:creationId xmlns:a16="http://schemas.microsoft.com/office/drawing/2014/main" id="{40D93B2C-7DEF-5B4C-AE9E-E0620A532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1AC35BD8-E407-324E-A4D8-37BC4A928811}"/>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13" name="CuadroTexto 12">
            <a:extLst>
              <a:ext uri="{FF2B5EF4-FFF2-40B4-BE49-F238E27FC236}">
                <a16:creationId xmlns:a16="http://schemas.microsoft.com/office/drawing/2014/main" id="{9014ECDE-37D7-3542-808C-BFA83392010A}"/>
              </a:ext>
            </a:extLst>
          </p:cNvPr>
          <p:cNvSpPr txBox="1"/>
          <p:nvPr/>
        </p:nvSpPr>
        <p:spPr>
          <a:xfrm>
            <a:off x="1490597" y="769909"/>
            <a:ext cx="4308954" cy="584775"/>
          </a:xfrm>
          <a:prstGeom prst="rect">
            <a:avLst/>
          </a:prstGeom>
          <a:noFill/>
        </p:spPr>
        <p:txBody>
          <a:bodyPr wrap="square" rtlCol="0">
            <a:spAutoFit/>
          </a:bodyPr>
          <a:lstStyle/>
          <a:p>
            <a:r>
              <a:rPr lang="en-GB" sz="3200" b="1" dirty="0">
                <a:latin typeface="Chronicle Display Black" pitchFamily="2" charset="0"/>
              </a:rPr>
              <a:t>Descriptors | </a:t>
            </a:r>
            <a:r>
              <a:rPr lang="en-GB" sz="2400" b="1" dirty="0" err="1">
                <a:latin typeface="Chronicle Display" pitchFamily="2" charset="0"/>
              </a:rPr>
              <a:t>RDKit</a:t>
            </a:r>
            <a:endParaRPr lang="en-GB" sz="3200" b="1" dirty="0">
              <a:latin typeface="Chronicle Display" pitchFamily="2" charset="0"/>
            </a:endParaRPr>
          </a:p>
        </p:txBody>
      </p:sp>
      <p:pic>
        <p:nvPicPr>
          <p:cNvPr id="8194" name="Picture 2" descr="Logo">
            <a:extLst>
              <a:ext uri="{FF2B5EF4-FFF2-40B4-BE49-F238E27FC236}">
                <a16:creationId xmlns:a16="http://schemas.microsoft.com/office/drawing/2014/main" id="{FAF8FEDC-BDBA-C448-8714-89B67995A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4583" y="1933306"/>
            <a:ext cx="1490472" cy="16022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A1EB134-3357-7A41-AEAC-14413F135B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6895" y="4108548"/>
            <a:ext cx="8418209" cy="186443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21C95E7-AEBD-8C49-953D-DBCEADE0F627}"/>
              </a:ext>
            </a:extLst>
          </p:cNvPr>
          <p:cNvSpPr txBox="1"/>
          <p:nvPr/>
        </p:nvSpPr>
        <p:spPr>
          <a:xfrm>
            <a:off x="1490597" y="1669787"/>
            <a:ext cx="7491357" cy="2092881"/>
          </a:xfrm>
          <a:prstGeom prst="rect">
            <a:avLst/>
          </a:prstGeom>
          <a:noFill/>
        </p:spPr>
        <p:txBody>
          <a:bodyPr wrap="square" rtlCol="0">
            <a:spAutoFit/>
          </a:bodyPr>
          <a:lstStyle/>
          <a:p>
            <a:r>
              <a:rPr lang="en-GB" sz="1600" b="1" dirty="0" err="1">
                <a:latin typeface="Open Sans SemiBold" pitchFamily="2" charset="0"/>
                <a:ea typeface="Open Sans SemiBold" pitchFamily="2" charset="0"/>
                <a:cs typeface="Open Sans SemiBold" pitchFamily="2" charset="0"/>
              </a:rPr>
              <a:t>RDKit</a:t>
            </a:r>
            <a:r>
              <a:rPr lang="en-GB" sz="1600" b="1" dirty="0">
                <a:latin typeface="Open Sans SemiBold" pitchFamily="2" charset="0"/>
                <a:ea typeface="Open Sans SemiBold" pitchFamily="2" charset="0"/>
                <a:cs typeface="Open Sans SemiBold" pitchFamily="2" charset="0"/>
              </a:rPr>
              <a:t> package</a:t>
            </a:r>
            <a:r>
              <a:rPr lang="en-GB" sz="1600" b="1" dirty="0">
                <a:latin typeface="Open Sans Light" pitchFamily="2" charset="0"/>
                <a:ea typeface="Open Sans Light" pitchFamily="2" charset="0"/>
                <a:cs typeface="Open Sans Light" pitchFamily="2" charset="0"/>
              </a:rPr>
              <a:t>:</a:t>
            </a:r>
            <a:endParaRPr lang="en-GB" sz="1600" dirty="0">
              <a:latin typeface="Open Sans Light" pitchFamily="2" charset="0"/>
              <a:ea typeface="Open Sans Light" pitchFamily="2" charset="0"/>
              <a:cs typeface="Open Sans Light" pitchFamily="2" charset="0"/>
            </a:endParaRPr>
          </a:p>
          <a:p>
            <a:pPr fontAlgn="base"/>
            <a:r>
              <a:rPr lang="en-GB" sz="1600" b="1" dirty="0">
                <a:latin typeface="Open Sans Light" pitchFamily="2" charset="0"/>
                <a:ea typeface="Open Sans Light" pitchFamily="2" charset="0"/>
                <a:cs typeface="Open Sans Light" pitchFamily="2" charset="0"/>
              </a:rPr>
              <a:t>For descriptors</a:t>
            </a:r>
            <a:r>
              <a:rPr lang="en-GB" sz="1600" dirty="0">
                <a:latin typeface="Open Sans Light" pitchFamily="2" charset="0"/>
                <a:ea typeface="Open Sans Light" pitchFamily="2" charset="0"/>
                <a:cs typeface="Open Sans Light" pitchFamily="2" charset="0"/>
              </a:rPr>
              <a:t>: </a:t>
            </a:r>
            <a:r>
              <a:rPr lang="en-GB" sz="1600" dirty="0" err="1">
                <a:latin typeface="Open Sans Light" pitchFamily="2" charset="0"/>
                <a:ea typeface="Open Sans Light" pitchFamily="2" charset="0"/>
                <a:cs typeface="Open Sans Light" pitchFamily="2" charset="0"/>
              </a:rPr>
              <a:t>rdkit.Chem</a:t>
            </a:r>
            <a:endParaRPr lang="en-GB" sz="1600" dirty="0">
              <a:latin typeface="Open Sans Light" pitchFamily="2" charset="0"/>
              <a:ea typeface="Open Sans Light" pitchFamily="2" charset="0"/>
              <a:cs typeface="Open Sans Light" pitchFamily="2" charset="0"/>
            </a:endParaRPr>
          </a:p>
          <a:p>
            <a:pPr fontAlgn="base"/>
            <a:r>
              <a:rPr lang="en-GB" sz="1600" b="1" dirty="0">
                <a:latin typeface="Open Sans Light" pitchFamily="2" charset="0"/>
                <a:ea typeface="Open Sans Light" pitchFamily="2" charset="0"/>
                <a:cs typeface="Open Sans Light" pitchFamily="2" charset="0"/>
              </a:rPr>
              <a:t>For calculating descriptors</a:t>
            </a:r>
            <a:r>
              <a:rPr lang="en-GB" sz="1600" dirty="0">
                <a:latin typeface="Open Sans Light" pitchFamily="2" charset="0"/>
                <a:ea typeface="Open Sans Light" pitchFamily="2" charset="0"/>
                <a:cs typeface="Open Sans Light" pitchFamily="2" charset="0"/>
              </a:rPr>
              <a:t>: </a:t>
            </a:r>
            <a:r>
              <a:rPr lang="en-GB" sz="1600" dirty="0" err="1">
                <a:latin typeface="Open Sans Light" pitchFamily="2" charset="0"/>
                <a:ea typeface="Open Sans Light" pitchFamily="2" charset="0"/>
                <a:cs typeface="Open Sans Light" pitchFamily="2" charset="0"/>
              </a:rPr>
              <a:t>rdkit.ML.Descriptors.MoleculeDescriptors</a:t>
            </a:r>
            <a:endParaRPr lang="en-GB" sz="1600" dirty="0">
              <a:latin typeface="Open Sans Light" pitchFamily="2" charset="0"/>
              <a:ea typeface="Open Sans Light" pitchFamily="2" charset="0"/>
              <a:cs typeface="Open Sans Light" pitchFamily="2" charset="0"/>
            </a:endParaRPr>
          </a:p>
          <a:p>
            <a:pPr lvl="1" fontAlgn="base"/>
            <a:r>
              <a:rPr lang="en-GB" sz="1600" dirty="0">
                <a:latin typeface="Open Sans Light" pitchFamily="2" charset="0"/>
                <a:ea typeface="Open Sans Light" pitchFamily="2" charset="0"/>
                <a:cs typeface="Open Sans Light" pitchFamily="2" charset="0"/>
              </a:rPr>
              <a:t>Class: </a:t>
            </a:r>
            <a:r>
              <a:rPr lang="en-GB" sz="1600" b="1" dirty="0" err="1">
                <a:latin typeface="Open Sans Light" pitchFamily="2" charset="0"/>
                <a:ea typeface="Open Sans Light" pitchFamily="2" charset="0"/>
                <a:cs typeface="Open Sans Light" pitchFamily="2" charset="0"/>
              </a:rPr>
              <a:t>MolecularDescriptorCalculator</a:t>
            </a:r>
            <a:endParaRPr lang="en-GB" sz="1600" dirty="0">
              <a:latin typeface="Open Sans Light" pitchFamily="2" charset="0"/>
              <a:ea typeface="Open Sans Light" pitchFamily="2" charset="0"/>
              <a:cs typeface="Open Sans Light" pitchFamily="2" charset="0"/>
            </a:endParaRPr>
          </a:p>
          <a:p>
            <a:pPr marL="1200150" lvl="2" indent="-285750" fontAlgn="base">
              <a:buFont typeface="Arial" panose="020B0604020202020204" pitchFamily="34" charset="0"/>
              <a:buChar char="•"/>
            </a:pPr>
            <a:r>
              <a:rPr lang="en-GB" sz="1600" dirty="0">
                <a:latin typeface="Open Sans Light" pitchFamily="2" charset="0"/>
                <a:ea typeface="Open Sans Light" pitchFamily="2" charset="0"/>
                <a:cs typeface="Open Sans Light" pitchFamily="2" charset="0"/>
              </a:rPr>
              <a:t>gets the list of descriptors and calculates those list for each molecule.</a:t>
            </a:r>
          </a:p>
          <a:p>
            <a:pPr marL="1200150" lvl="2" indent="-285750" fontAlgn="base">
              <a:buFont typeface="Arial" panose="020B0604020202020204" pitchFamily="34" charset="0"/>
              <a:buChar char="•"/>
            </a:pPr>
            <a:r>
              <a:rPr lang="en-GB" sz="1600" dirty="0">
                <a:latin typeface="Open Sans Light" pitchFamily="2" charset="0"/>
                <a:ea typeface="Open Sans Light" pitchFamily="2" charset="0"/>
                <a:cs typeface="Open Sans Light" pitchFamily="2" charset="0"/>
              </a:rPr>
              <a:t>208 descriptors for each molecule.</a:t>
            </a:r>
          </a:p>
          <a:p>
            <a:endParaRPr lang="en-GB" dirty="0"/>
          </a:p>
        </p:txBody>
      </p:sp>
    </p:spTree>
    <p:extLst>
      <p:ext uri="{BB962C8B-B14F-4D97-AF65-F5344CB8AC3E}">
        <p14:creationId xmlns:p14="http://schemas.microsoft.com/office/powerpoint/2010/main" val="1593307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A54F5B1C-E476-8546-88FA-A36EE0DDA825}"/>
              </a:ext>
            </a:extLst>
          </p:cNvPr>
          <p:cNvSpPr>
            <a:spLocks noGrp="1"/>
          </p:cNvSpPr>
          <p:nvPr>
            <p:ph type="sldNum" sz="quarter" idx="12"/>
          </p:nvPr>
        </p:nvSpPr>
        <p:spPr/>
        <p:txBody>
          <a:bodyPr/>
          <a:lstStyle/>
          <a:p>
            <a:fld id="{6E8EC887-8223-D342-9560-5AEA6C858B76}" type="slidenum">
              <a:rPr lang="es-SE" smtClean="0"/>
              <a:t>11</a:t>
            </a:fld>
            <a:endParaRPr lang="es-SE"/>
          </a:p>
        </p:txBody>
      </p:sp>
      <p:grpSp>
        <p:nvGrpSpPr>
          <p:cNvPr id="8" name="Grupo 7">
            <a:extLst>
              <a:ext uri="{FF2B5EF4-FFF2-40B4-BE49-F238E27FC236}">
                <a16:creationId xmlns:a16="http://schemas.microsoft.com/office/drawing/2014/main" id="{E3E2EE6D-726E-4E47-88E5-D409CDF9138D}"/>
              </a:ext>
            </a:extLst>
          </p:cNvPr>
          <p:cNvGrpSpPr/>
          <p:nvPr/>
        </p:nvGrpSpPr>
        <p:grpSpPr>
          <a:xfrm>
            <a:off x="9696222" y="531597"/>
            <a:ext cx="1826106" cy="685716"/>
            <a:chOff x="9116818" y="742950"/>
            <a:chExt cx="1826106" cy="685716"/>
          </a:xfrm>
        </p:grpSpPr>
        <p:pic>
          <p:nvPicPr>
            <p:cNvPr id="9" name="Picture 2" descr="Logotype | Chalmers">
              <a:extLst>
                <a:ext uri="{FF2B5EF4-FFF2-40B4-BE49-F238E27FC236}">
                  <a16:creationId xmlns:a16="http://schemas.microsoft.com/office/drawing/2014/main" id="{40D93B2C-7DEF-5B4C-AE9E-E0620A532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1AC35BD8-E407-324E-A4D8-37BC4A928811}"/>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13" name="CuadroTexto 12">
            <a:extLst>
              <a:ext uri="{FF2B5EF4-FFF2-40B4-BE49-F238E27FC236}">
                <a16:creationId xmlns:a16="http://schemas.microsoft.com/office/drawing/2014/main" id="{9014ECDE-37D7-3542-808C-BFA83392010A}"/>
              </a:ext>
            </a:extLst>
          </p:cNvPr>
          <p:cNvSpPr txBox="1"/>
          <p:nvPr/>
        </p:nvSpPr>
        <p:spPr>
          <a:xfrm>
            <a:off x="1490597" y="769909"/>
            <a:ext cx="4308954" cy="584775"/>
          </a:xfrm>
          <a:prstGeom prst="rect">
            <a:avLst/>
          </a:prstGeom>
          <a:noFill/>
        </p:spPr>
        <p:txBody>
          <a:bodyPr wrap="square" rtlCol="0">
            <a:spAutoFit/>
          </a:bodyPr>
          <a:lstStyle/>
          <a:p>
            <a:r>
              <a:rPr lang="en-GB" sz="3200" b="1" dirty="0">
                <a:latin typeface="Chronicle Display Black" pitchFamily="2" charset="0"/>
              </a:rPr>
              <a:t>Fingerprints | </a:t>
            </a:r>
            <a:r>
              <a:rPr lang="en-GB" sz="2400" b="1" dirty="0" err="1">
                <a:latin typeface="Chronicle Display" pitchFamily="2" charset="0"/>
              </a:rPr>
              <a:t>RDKit</a:t>
            </a:r>
            <a:endParaRPr lang="en-GB" sz="3200" b="1" dirty="0">
              <a:latin typeface="Chronicle Display" pitchFamily="2" charset="0"/>
            </a:endParaRPr>
          </a:p>
        </p:txBody>
      </p:sp>
      <p:pic>
        <p:nvPicPr>
          <p:cNvPr id="8194" name="Picture 2" descr="Logo">
            <a:extLst>
              <a:ext uri="{FF2B5EF4-FFF2-40B4-BE49-F238E27FC236}">
                <a16:creationId xmlns:a16="http://schemas.microsoft.com/office/drawing/2014/main" id="{FAF8FEDC-BDBA-C448-8714-89B67995A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4583" y="1933306"/>
            <a:ext cx="1490472" cy="160225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21C95E7-AEBD-8C49-953D-DBCEADE0F627}"/>
              </a:ext>
            </a:extLst>
          </p:cNvPr>
          <p:cNvSpPr txBox="1"/>
          <p:nvPr/>
        </p:nvSpPr>
        <p:spPr>
          <a:xfrm>
            <a:off x="1490597" y="1669787"/>
            <a:ext cx="7491357" cy="1600438"/>
          </a:xfrm>
          <a:prstGeom prst="rect">
            <a:avLst/>
          </a:prstGeom>
          <a:noFill/>
        </p:spPr>
        <p:txBody>
          <a:bodyPr wrap="square" rtlCol="0">
            <a:spAutoFit/>
          </a:bodyPr>
          <a:lstStyle/>
          <a:p>
            <a:r>
              <a:rPr lang="en-GB" sz="1600" b="1" dirty="0" err="1">
                <a:latin typeface="Open Sans SemiBold" pitchFamily="2" charset="0"/>
                <a:ea typeface="Open Sans SemiBold" pitchFamily="2" charset="0"/>
                <a:cs typeface="Open Sans SemiBold" pitchFamily="2" charset="0"/>
              </a:rPr>
              <a:t>RDKit</a:t>
            </a:r>
            <a:r>
              <a:rPr lang="en-GB" sz="1600" b="1" dirty="0">
                <a:latin typeface="Open Sans SemiBold" pitchFamily="2" charset="0"/>
                <a:ea typeface="Open Sans SemiBold" pitchFamily="2" charset="0"/>
                <a:cs typeface="Open Sans SemiBold" pitchFamily="2" charset="0"/>
              </a:rPr>
              <a:t> package</a:t>
            </a:r>
            <a:r>
              <a:rPr lang="en-GB" sz="1600" b="1" dirty="0">
                <a:latin typeface="Open Sans Light" pitchFamily="2" charset="0"/>
                <a:ea typeface="Open Sans Light" pitchFamily="2" charset="0"/>
                <a:cs typeface="Open Sans Light" pitchFamily="2" charset="0"/>
              </a:rPr>
              <a:t>:</a:t>
            </a:r>
            <a:endParaRPr lang="en-GB" sz="1600" dirty="0">
              <a:latin typeface="Open Sans Light" pitchFamily="2" charset="0"/>
              <a:ea typeface="Open Sans Light" pitchFamily="2" charset="0"/>
              <a:cs typeface="Open Sans Light" pitchFamily="2" charset="0"/>
            </a:endParaRPr>
          </a:p>
          <a:p>
            <a:pPr fontAlgn="base"/>
            <a:r>
              <a:rPr lang="en-GB" sz="1600" b="1" dirty="0">
                <a:latin typeface="Open Sans Light" pitchFamily="2" charset="0"/>
                <a:ea typeface="Open Sans Light" pitchFamily="2" charset="0"/>
                <a:cs typeface="Open Sans Light" pitchFamily="2" charset="0"/>
              </a:rPr>
              <a:t>For fingerprints</a:t>
            </a:r>
            <a:r>
              <a:rPr lang="en-GB" sz="1600" dirty="0">
                <a:latin typeface="Open Sans Light" pitchFamily="2" charset="0"/>
                <a:ea typeface="Open Sans Light" pitchFamily="2" charset="0"/>
                <a:cs typeface="Open Sans Light" pitchFamily="2" charset="0"/>
              </a:rPr>
              <a:t>: </a:t>
            </a:r>
            <a:r>
              <a:rPr lang="en-GB" sz="1600" dirty="0" err="1">
                <a:latin typeface="Open Sans Light" pitchFamily="2" charset="0"/>
                <a:ea typeface="Open Sans Light" pitchFamily="2" charset="0"/>
                <a:cs typeface="Open Sans Light" pitchFamily="2" charset="0"/>
              </a:rPr>
              <a:t>rdkit.AllChem</a:t>
            </a:r>
            <a:endParaRPr lang="en-GB" sz="1600" dirty="0">
              <a:latin typeface="Open Sans Light" pitchFamily="2" charset="0"/>
              <a:ea typeface="Open Sans Light" pitchFamily="2" charset="0"/>
              <a:cs typeface="Open Sans Light" pitchFamily="2" charset="0"/>
            </a:endParaRPr>
          </a:p>
          <a:p>
            <a:pPr fontAlgn="base"/>
            <a:r>
              <a:rPr lang="en-GB" sz="1600" b="1" dirty="0">
                <a:latin typeface="Open Sans Light" pitchFamily="2" charset="0"/>
                <a:ea typeface="Open Sans Light" pitchFamily="2" charset="0"/>
                <a:cs typeface="Open Sans Light" pitchFamily="2" charset="0"/>
              </a:rPr>
              <a:t>For calculating fingerprints</a:t>
            </a:r>
            <a:r>
              <a:rPr lang="en-GB" sz="1600" dirty="0">
                <a:latin typeface="Open Sans Light" pitchFamily="2" charset="0"/>
                <a:ea typeface="Open Sans Light" pitchFamily="2" charset="0"/>
                <a:cs typeface="Open Sans Light" pitchFamily="2" charset="0"/>
              </a:rPr>
              <a:t>: </a:t>
            </a:r>
            <a:r>
              <a:rPr lang="en-GB" sz="1600" dirty="0" err="1">
                <a:latin typeface="Open Sans Light" pitchFamily="2" charset="0"/>
                <a:ea typeface="Open Sans Light" pitchFamily="2" charset="0"/>
                <a:cs typeface="Open Sans Light" pitchFamily="2" charset="0"/>
              </a:rPr>
              <a:t>AllChem.GetMorganFingerprintAsBitVect</a:t>
            </a:r>
            <a:r>
              <a:rPr lang="en-GB" sz="1600" dirty="0">
                <a:latin typeface="Open Sans Light" pitchFamily="2" charset="0"/>
                <a:ea typeface="Open Sans Light" pitchFamily="2" charset="0"/>
                <a:cs typeface="Open Sans Light" pitchFamily="2" charset="0"/>
              </a:rPr>
              <a:t>()</a:t>
            </a:r>
          </a:p>
          <a:p>
            <a:pPr marL="742950" lvl="1" indent="-285750" fontAlgn="base">
              <a:buFont typeface="Arial" panose="020B0604020202020204" pitchFamily="34" charset="0"/>
              <a:buChar char="•"/>
            </a:pPr>
            <a:r>
              <a:rPr lang="en-GB" sz="1600" dirty="0">
                <a:latin typeface="Open Sans Light" pitchFamily="2" charset="0"/>
                <a:ea typeface="Open Sans Light" pitchFamily="2" charset="0"/>
                <a:cs typeface="Open Sans Light" pitchFamily="2" charset="0"/>
              </a:rPr>
              <a:t>Converts the molecular fingerprints into a binary array </a:t>
            </a:r>
          </a:p>
          <a:p>
            <a:pPr marL="742950" lvl="1" indent="-285750" fontAlgn="base">
              <a:buFont typeface="Arial" panose="020B0604020202020204" pitchFamily="34" charset="0"/>
              <a:buChar char="•"/>
            </a:pPr>
            <a:r>
              <a:rPr lang="en-GB" sz="1600" dirty="0">
                <a:latin typeface="Open Sans Light" pitchFamily="2" charset="0"/>
                <a:ea typeface="Open Sans Light" pitchFamily="2" charset="0"/>
                <a:cs typeface="Open Sans Light" pitchFamily="2" charset="0"/>
              </a:rPr>
              <a:t>1024 fingerprints for each molecule</a:t>
            </a:r>
          </a:p>
          <a:p>
            <a:endParaRPr lang="en-GB" dirty="0"/>
          </a:p>
        </p:txBody>
      </p:sp>
      <p:pic>
        <p:nvPicPr>
          <p:cNvPr id="11" name="Picture 2">
            <a:extLst>
              <a:ext uri="{FF2B5EF4-FFF2-40B4-BE49-F238E27FC236}">
                <a16:creationId xmlns:a16="http://schemas.microsoft.com/office/drawing/2014/main" id="{3E746EE9-DA6C-1D41-8E21-C85057CDE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6895" y="4175470"/>
            <a:ext cx="8737743" cy="197468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Gráfico&#10;&#10;Descripción generada automáticamente con confianza baja">
            <a:extLst>
              <a:ext uri="{FF2B5EF4-FFF2-40B4-BE49-F238E27FC236}">
                <a16:creationId xmlns:a16="http://schemas.microsoft.com/office/drawing/2014/main" id="{53244325-9428-5E48-806F-9ED99281AFBD}"/>
              </a:ext>
            </a:extLst>
          </p:cNvPr>
          <p:cNvPicPr>
            <a:picLocks noChangeAspect="1"/>
          </p:cNvPicPr>
          <p:nvPr/>
        </p:nvPicPr>
        <p:blipFill>
          <a:blip r:embed="rId6"/>
          <a:stretch>
            <a:fillRect/>
          </a:stretch>
        </p:blipFill>
        <p:spPr>
          <a:xfrm>
            <a:off x="3929169" y="3141508"/>
            <a:ext cx="3740764" cy="887639"/>
          </a:xfrm>
          <a:prstGeom prst="rect">
            <a:avLst/>
          </a:prstGeom>
        </p:spPr>
      </p:pic>
    </p:spTree>
    <p:extLst>
      <p:ext uri="{BB962C8B-B14F-4D97-AF65-F5344CB8AC3E}">
        <p14:creationId xmlns:p14="http://schemas.microsoft.com/office/powerpoint/2010/main" val="668434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A54F5B1C-E476-8546-88FA-A36EE0DDA825}"/>
              </a:ext>
            </a:extLst>
          </p:cNvPr>
          <p:cNvSpPr>
            <a:spLocks noGrp="1"/>
          </p:cNvSpPr>
          <p:nvPr>
            <p:ph type="sldNum" sz="quarter" idx="12"/>
          </p:nvPr>
        </p:nvSpPr>
        <p:spPr/>
        <p:txBody>
          <a:bodyPr/>
          <a:lstStyle/>
          <a:p>
            <a:fld id="{6E8EC887-8223-D342-9560-5AEA6C858B76}" type="slidenum">
              <a:rPr lang="es-SE" smtClean="0"/>
              <a:t>12</a:t>
            </a:fld>
            <a:endParaRPr lang="es-SE"/>
          </a:p>
        </p:txBody>
      </p:sp>
      <p:grpSp>
        <p:nvGrpSpPr>
          <p:cNvPr id="8" name="Grupo 7">
            <a:extLst>
              <a:ext uri="{FF2B5EF4-FFF2-40B4-BE49-F238E27FC236}">
                <a16:creationId xmlns:a16="http://schemas.microsoft.com/office/drawing/2014/main" id="{E3E2EE6D-726E-4E47-88E5-D409CDF9138D}"/>
              </a:ext>
            </a:extLst>
          </p:cNvPr>
          <p:cNvGrpSpPr/>
          <p:nvPr/>
        </p:nvGrpSpPr>
        <p:grpSpPr>
          <a:xfrm>
            <a:off x="9696222" y="531597"/>
            <a:ext cx="1826106" cy="685716"/>
            <a:chOff x="9116818" y="742950"/>
            <a:chExt cx="1826106" cy="685716"/>
          </a:xfrm>
        </p:grpSpPr>
        <p:pic>
          <p:nvPicPr>
            <p:cNvPr id="9" name="Picture 2" descr="Logotype | Chalmers">
              <a:extLst>
                <a:ext uri="{FF2B5EF4-FFF2-40B4-BE49-F238E27FC236}">
                  <a16:creationId xmlns:a16="http://schemas.microsoft.com/office/drawing/2014/main" id="{40D93B2C-7DEF-5B4C-AE9E-E0620A532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1AC35BD8-E407-324E-A4D8-37BC4A928811}"/>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13" name="CuadroTexto 12">
            <a:extLst>
              <a:ext uri="{FF2B5EF4-FFF2-40B4-BE49-F238E27FC236}">
                <a16:creationId xmlns:a16="http://schemas.microsoft.com/office/drawing/2014/main" id="{9014ECDE-37D7-3542-808C-BFA83392010A}"/>
              </a:ext>
            </a:extLst>
          </p:cNvPr>
          <p:cNvSpPr txBox="1"/>
          <p:nvPr/>
        </p:nvSpPr>
        <p:spPr>
          <a:xfrm>
            <a:off x="1490597" y="769909"/>
            <a:ext cx="4308954" cy="584775"/>
          </a:xfrm>
          <a:prstGeom prst="rect">
            <a:avLst/>
          </a:prstGeom>
          <a:noFill/>
        </p:spPr>
        <p:txBody>
          <a:bodyPr wrap="square" rtlCol="0">
            <a:spAutoFit/>
          </a:bodyPr>
          <a:lstStyle/>
          <a:p>
            <a:r>
              <a:rPr lang="en-GB" sz="3200" b="1" dirty="0">
                <a:latin typeface="Chronicle Display Black" pitchFamily="2" charset="0"/>
              </a:rPr>
              <a:t>Pre-processing</a:t>
            </a:r>
            <a:endParaRPr lang="en-GB" sz="3200" b="1" dirty="0">
              <a:latin typeface="Chronicle Display" pitchFamily="2" charset="0"/>
            </a:endParaRPr>
          </a:p>
        </p:txBody>
      </p:sp>
      <p:sp>
        <p:nvSpPr>
          <p:cNvPr id="12" name="CuadroTexto 11">
            <a:extLst>
              <a:ext uri="{FF2B5EF4-FFF2-40B4-BE49-F238E27FC236}">
                <a16:creationId xmlns:a16="http://schemas.microsoft.com/office/drawing/2014/main" id="{A4DFC9FE-01D9-B643-B5DA-26B470DFFDBF}"/>
              </a:ext>
            </a:extLst>
          </p:cNvPr>
          <p:cNvSpPr txBox="1"/>
          <p:nvPr/>
        </p:nvSpPr>
        <p:spPr>
          <a:xfrm>
            <a:off x="2013995" y="2428524"/>
            <a:ext cx="5384332" cy="3416320"/>
          </a:xfrm>
          <a:prstGeom prst="rect">
            <a:avLst/>
          </a:prstGeom>
          <a:noFill/>
        </p:spPr>
        <p:txBody>
          <a:bodyPr wrap="square">
            <a:spAutoFit/>
          </a:bodyPr>
          <a:lstStyle/>
          <a:p>
            <a:pPr rtl="0" fontAlgn="base">
              <a:spcBef>
                <a:spcPts val="0"/>
              </a:spcBef>
              <a:spcAft>
                <a:spcPts val="0"/>
              </a:spcAft>
            </a:pPr>
            <a:r>
              <a:rPr lang="es-ES" sz="1800" u="none" strike="noStrike" dirty="0" err="1">
                <a:solidFill>
                  <a:srgbClr val="000000"/>
                </a:solidFill>
                <a:effectLst/>
                <a:latin typeface="Open Sans Light" pitchFamily="2" charset="0"/>
                <a:ea typeface="Open Sans Light" pitchFamily="2" charset="0"/>
                <a:cs typeface="Open Sans Light" pitchFamily="2" charset="0"/>
              </a:rPr>
              <a:t>Remove</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duplicated</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compounds</a:t>
            </a:r>
            <a:r>
              <a:rPr lang="es-ES" sz="1800" u="none" strike="noStrike" dirty="0">
                <a:solidFill>
                  <a:srgbClr val="000000"/>
                </a:solidFill>
                <a:effectLst/>
                <a:latin typeface="Open Sans Light" pitchFamily="2" charset="0"/>
                <a:ea typeface="Open Sans Light" pitchFamily="2" charset="0"/>
                <a:cs typeface="Open Sans Light" pitchFamily="2" charset="0"/>
              </a:rPr>
              <a:t> and non-</a:t>
            </a:r>
            <a:r>
              <a:rPr lang="es-ES" sz="1800" u="none" strike="noStrike" dirty="0" err="1">
                <a:solidFill>
                  <a:srgbClr val="000000"/>
                </a:solidFill>
                <a:effectLst/>
                <a:latin typeface="Open Sans Light" pitchFamily="2" charset="0"/>
                <a:ea typeface="Open Sans Light" pitchFamily="2" charset="0"/>
                <a:cs typeface="Open Sans Light" pitchFamily="2" charset="0"/>
              </a:rPr>
              <a:t>desired</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fragments</a:t>
            </a:r>
            <a:r>
              <a:rPr lang="es-ES" dirty="0">
                <a:solidFill>
                  <a:srgbClr val="000000"/>
                </a:solidFill>
                <a:latin typeface="Open Sans Light" pitchFamily="2" charset="0"/>
                <a:ea typeface="Open Sans Light" pitchFamily="2" charset="0"/>
                <a:cs typeface="Open Sans Light" pitchFamily="2" charset="0"/>
              </a:rPr>
              <a:t>.</a:t>
            </a:r>
            <a:endParaRPr lang="es-ES" sz="1800" u="none" strike="noStrike" dirty="0">
              <a:solidFill>
                <a:srgbClr val="000000"/>
              </a:solidFill>
              <a:effectLst/>
              <a:latin typeface="Open Sans Light" pitchFamily="2" charset="0"/>
              <a:ea typeface="Open Sans Light" pitchFamily="2" charset="0"/>
              <a:cs typeface="Open Sans Light" pitchFamily="2" charset="0"/>
            </a:endParaRPr>
          </a:p>
          <a:p>
            <a:pPr rtl="0" fontAlgn="base">
              <a:spcBef>
                <a:spcPts val="0"/>
              </a:spcBef>
              <a:spcAft>
                <a:spcPts val="0"/>
              </a:spcAft>
            </a:pPr>
            <a:endParaRPr lang="es-ES" dirty="0">
              <a:solidFill>
                <a:srgbClr val="000000"/>
              </a:solidFill>
              <a:latin typeface="Open Sans Light" pitchFamily="2" charset="0"/>
              <a:ea typeface="Open Sans Light" pitchFamily="2" charset="0"/>
              <a:cs typeface="Open Sans Light" pitchFamily="2" charset="0"/>
            </a:endParaRPr>
          </a:p>
          <a:p>
            <a:pPr rtl="0" fontAlgn="base">
              <a:spcBef>
                <a:spcPts val="0"/>
              </a:spcBef>
              <a:spcAft>
                <a:spcPts val="0"/>
              </a:spcAft>
            </a:pPr>
            <a:r>
              <a:rPr lang="es-ES" sz="1800" u="none" strike="noStrike" dirty="0" err="1">
                <a:solidFill>
                  <a:srgbClr val="000000"/>
                </a:solidFill>
                <a:effectLst/>
                <a:latin typeface="Open Sans Light" pitchFamily="2" charset="0"/>
                <a:ea typeface="Open Sans Light" pitchFamily="2" charset="0"/>
                <a:cs typeface="Open Sans Light" pitchFamily="2" charset="0"/>
              </a:rPr>
              <a:t>Standardize</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molecules</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with</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help</a:t>
            </a:r>
            <a:r>
              <a:rPr lang="es-ES" sz="1800" u="none" strike="noStrike" dirty="0">
                <a:solidFill>
                  <a:srgbClr val="000000"/>
                </a:solidFill>
                <a:effectLst/>
                <a:latin typeface="Open Sans Light" pitchFamily="2" charset="0"/>
                <a:ea typeface="Open Sans Light" pitchFamily="2" charset="0"/>
                <a:cs typeface="Open Sans Light" pitchFamily="2" charset="0"/>
              </a:rPr>
              <a:t> of </a:t>
            </a:r>
            <a:r>
              <a:rPr lang="es-ES" sz="1800" u="none" strike="noStrike" dirty="0" err="1">
                <a:solidFill>
                  <a:srgbClr val="000000"/>
                </a:solidFill>
                <a:effectLst/>
                <a:latin typeface="Open Sans Light" pitchFamily="2" charset="0"/>
                <a:ea typeface="Open Sans Light" pitchFamily="2" charset="0"/>
                <a:cs typeface="Open Sans Light" pitchFamily="2" charset="0"/>
              </a:rPr>
              <a:t>standardize_smiles</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library</a:t>
            </a:r>
            <a:r>
              <a:rPr lang="es-ES" dirty="0">
                <a:solidFill>
                  <a:srgbClr val="000000"/>
                </a:solidFill>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from</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molvs</a:t>
            </a:r>
            <a:endParaRPr lang="es-ES" sz="1800" u="none" strike="noStrike" dirty="0">
              <a:solidFill>
                <a:srgbClr val="000000"/>
              </a:solidFill>
              <a:effectLst/>
              <a:latin typeface="Open Sans Light" pitchFamily="2" charset="0"/>
              <a:ea typeface="Open Sans Light" pitchFamily="2" charset="0"/>
              <a:cs typeface="Open Sans Light" pitchFamily="2" charset="0"/>
            </a:endParaRPr>
          </a:p>
          <a:p>
            <a:pPr rtl="0" fontAlgn="base">
              <a:spcBef>
                <a:spcPts val="0"/>
              </a:spcBef>
              <a:spcAft>
                <a:spcPts val="0"/>
              </a:spcAft>
            </a:pPr>
            <a:endParaRPr lang="es-ES" sz="1800" u="none" strike="noStrike" dirty="0">
              <a:solidFill>
                <a:srgbClr val="000000"/>
              </a:solidFill>
              <a:latin typeface="Open Sans Light" pitchFamily="2" charset="0"/>
              <a:ea typeface="Open Sans Light" pitchFamily="2" charset="0"/>
              <a:cs typeface="Open Sans Light" pitchFamily="2" charset="0"/>
            </a:endParaRPr>
          </a:p>
          <a:p>
            <a:pPr rtl="0" fontAlgn="base">
              <a:spcBef>
                <a:spcPts val="0"/>
              </a:spcBef>
              <a:spcAft>
                <a:spcPts val="0"/>
              </a:spcAft>
            </a:pPr>
            <a:r>
              <a:rPr lang="es-ES" sz="1800" u="none" strike="noStrike" dirty="0" err="1">
                <a:solidFill>
                  <a:srgbClr val="000000"/>
                </a:solidFill>
                <a:effectLst/>
                <a:latin typeface="Open Sans Light" pitchFamily="2" charset="0"/>
                <a:ea typeface="Open Sans Light" pitchFamily="2" charset="0"/>
                <a:cs typeface="Open Sans Light" pitchFamily="2" charset="0"/>
              </a:rPr>
              <a:t>Dropping</a:t>
            </a:r>
            <a:r>
              <a:rPr lang="es-ES" dirty="0">
                <a:solidFill>
                  <a:srgbClr val="000000"/>
                </a:solidFill>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the</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rows</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with</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NaN</a:t>
            </a:r>
            <a:r>
              <a:rPr lang="es-ES" sz="1800" u="none" strike="noStrike" dirty="0">
                <a:solidFill>
                  <a:srgbClr val="000000"/>
                </a:solidFill>
                <a:effectLst/>
                <a:latin typeface="Open Sans Light" pitchFamily="2" charset="0"/>
                <a:ea typeface="Open Sans Light" pitchFamily="2" charset="0"/>
                <a:cs typeface="Open Sans Light" pitchFamily="2" charset="0"/>
              </a:rPr>
              <a:t> </a:t>
            </a:r>
            <a:r>
              <a:rPr lang="es-ES" sz="1800" u="none" strike="noStrike" dirty="0" err="1">
                <a:solidFill>
                  <a:srgbClr val="000000"/>
                </a:solidFill>
                <a:effectLst/>
                <a:latin typeface="Open Sans Light" pitchFamily="2" charset="0"/>
                <a:ea typeface="Open Sans Light" pitchFamily="2" charset="0"/>
                <a:cs typeface="Open Sans Light" pitchFamily="2" charset="0"/>
              </a:rPr>
              <a:t>values</a:t>
            </a:r>
            <a:endParaRPr lang="es-ES" sz="1800" u="none" strike="noStrike" dirty="0">
              <a:solidFill>
                <a:srgbClr val="000000"/>
              </a:solidFill>
              <a:effectLst/>
              <a:latin typeface="Open Sans Light" pitchFamily="2" charset="0"/>
              <a:ea typeface="Open Sans Light" pitchFamily="2" charset="0"/>
              <a:cs typeface="Open Sans Light" pitchFamily="2" charset="0"/>
            </a:endParaRPr>
          </a:p>
          <a:p>
            <a:pPr rtl="0" fontAlgn="base">
              <a:spcBef>
                <a:spcPts val="0"/>
              </a:spcBef>
              <a:spcAft>
                <a:spcPts val="0"/>
              </a:spcAft>
            </a:pPr>
            <a:br>
              <a:rPr lang="es-ES" dirty="0">
                <a:effectLst/>
                <a:latin typeface="Open Sans Light" pitchFamily="2" charset="0"/>
                <a:ea typeface="Open Sans Light" pitchFamily="2" charset="0"/>
                <a:cs typeface="Open Sans Light" pitchFamily="2" charset="0"/>
              </a:rPr>
            </a:br>
            <a:r>
              <a:rPr lang="es-ES" dirty="0" err="1">
                <a:effectLst/>
                <a:latin typeface="Open Sans Light" pitchFamily="2" charset="0"/>
                <a:ea typeface="Open Sans Light" pitchFamily="2" charset="0"/>
                <a:cs typeface="Open Sans Light" pitchFamily="2" charset="0"/>
              </a:rPr>
              <a:t>Splitting</a:t>
            </a:r>
            <a:r>
              <a:rPr lang="es-ES" dirty="0">
                <a:effectLst/>
                <a:latin typeface="Open Sans Light" pitchFamily="2" charset="0"/>
                <a:ea typeface="Open Sans Light" pitchFamily="2" charset="0"/>
                <a:cs typeface="Open Sans Light" pitchFamily="2" charset="0"/>
              </a:rPr>
              <a:t> data </a:t>
            </a:r>
            <a:r>
              <a:rPr lang="es-ES" dirty="0" err="1">
                <a:effectLst/>
                <a:latin typeface="Open Sans Light" pitchFamily="2" charset="0"/>
                <a:ea typeface="Open Sans Light" pitchFamily="2" charset="0"/>
                <a:cs typeface="Open Sans Light" pitchFamily="2" charset="0"/>
              </a:rPr>
              <a:t>into</a:t>
            </a:r>
            <a:r>
              <a:rPr lang="es-ES" dirty="0">
                <a:effectLst/>
                <a:latin typeface="Open Sans Light" pitchFamily="2" charset="0"/>
                <a:ea typeface="Open Sans Light" pitchFamily="2" charset="0"/>
                <a:cs typeface="Open Sans Light" pitchFamily="2" charset="0"/>
              </a:rPr>
              <a:t> 3 </a:t>
            </a:r>
            <a:r>
              <a:rPr lang="es-ES" dirty="0" err="1">
                <a:effectLst/>
                <a:latin typeface="Open Sans Light" pitchFamily="2" charset="0"/>
                <a:ea typeface="Open Sans Light" pitchFamily="2" charset="0"/>
                <a:cs typeface="Open Sans Light" pitchFamily="2" charset="0"/>
              </a:rPr>
              <a:t>different</a:t>
            </a:r>
            <a:r>
              <a:rPr lang="es-ES" dirty="0">
                <a:effectLst/>
                <a:latin typeface="Open Sans Light" pitchFamily="2" charset="0"/>
                <a:ea typeface="Open Sans Light" pitchFamily="2" charset="0"/>
                <a:cs typeface="Open Sans Light" pitchFamily="2" charset="0"/>
              </a:rPr>
              <a:t> sets: Training, </a:t>
            </a:r>
            <a:r>
              <a:rPr lang="es-ES" dirty="0" err="1">
                <a:effectLst/>
                <a:latin typeface="Open Sans Light" pitchFamily="2" charset="0"/>
                <a:ea typeface="Open Sans Light" pitchFamily="2" charset="0"/>
                <a:cs typeface="Open Sans Light" pitchFamily="2" charset="0"/>
              </a:rPr>
              <a:t>validation</a:t>
            </a:r>
            <a:r>
              <a:rPr lang="es-ES" dirty="0">
                <a:effectLst/>
                <a:latin typeface="Open Sans Light" pitchFamily="2" charset="0"/>
                <a:ea typeface="Open Sans Light" pitchFamily="2" charset="0"/>
                <a:cs typeface="Open Sans Light" pitchFamily="2" charset="0"/>
              </a:rPr>
              <a:t>, and test. </a:t>
            </a:r>
          </a:p>
          <a:p>
            <a:pPr rtl="0" fontAlgn="base">
              <a:spcBef>
                <a:spcPts val="0"/>
              </a:spcBef>
              <a:spcAft>
                <a:spcPts val="0"/>
              </a:spcAft>
            </a:pPr>
            <a:endParaRPr lang="es-ES" sz="1800" u="none" strike="noStrike" dirty="0">
              <a:solidFill>
                <a:srgbClr val="000000"/>
              </a:solidFill>
              <a:latin typeface="Open Sans Light" pitchFamily="2" charset="0"/>
              <a:ea typeface="Open Sans Light" pitchFamily="2" charset="0"/>
              <a:cs typeface="Open Sans Light" pitchFamily="2" charset="0"/>
            </a:endParaRPr>
          </a:p>
          <a:p>
            <a:pPr rtl="0" fontAlgn="base">
              <a:spcBef>
                <a:spcPts val="0"/>
              </a:spcBef>
              <a:spcAft>
                <a:spcPts val="0"/>
              </a:spcAft>
            </a:pPr>
            <a:r>
              <a:rPr lang="es-ES" sz="1800" u="none" strike="noStrike" dirty="0" err="1">
                <a:solidFill>
                  <a:srgbClr val="000000"/>
                </a:solidFill>
                <a:effectLst/>
                <a:latin typeface="Open Sans Light" pitchFamily="2" charset="0"/>
                <a:ea typeface="Open Sans Light" pitchFamily="2" charset="0"/>
                <a:cs typeface="Open Sans Light" pitchFamily="2" charset="0"/>
              </a:rPr>
              <a:t>Generating</a:t>
            </a:r>
            <a:r>
              <a:rPr lang="es-ES" sz="1800" u="none" strike="noStrike" dirty="0">
                <a:solidFill>
                  <a:srgbClr val="000000"/>
                </a:solidFill>
                <a:effectLst/>
                <a:latin typeface="Open Sans Light" pitchFamily="2" charset="0"/>
                <a:ea typeface="Open Sans Light" pitchFamily="2" charset="0"/>
                <a:cs typeface="Open Sans Light" pitchFamily="2" charset="0"/>
              </a:rPr>
              <a:t> a </a:t>
            </a:r>
            <a:r>
              <a:rPr lang="es-ES" sz="1800" u="none" strike="noStrike" dirty="0" err="1">
                <a:solidFill>
                  <a:srgbClr val="000000"/>
                </a:solidFill>
                <a:effectLst/>
                <a:latin typeface="Open Sans Light" pitchFamily="2" charset="0"/>
                <a:ea typeface="Open Sans Light" pitchFamily="2" charset="0"/>
                <a:cs typeface="Open Sans Light" pitchFamily="2" charset="0"/>
              </a:rPr>
              <a:t>normalized</a:t>
            </a:r>
            <a:r>
              <a:rPr lang="es-ES" sz="1800" u="none" strike="noStrike" dirty="0">
                <a:solidFill>
                  <a:srgbClr val="000000"/>
                </a:solidFill>
                <a:effectLst/>
                <a:latin typeface="Open Sans Light" pitchFamily="2" charset="0"/>
                <a:ea typeface="Open Sans Light" pitchFamily="2" charset="0"/>
                <a:cs typeface="Open Sans Light" pitchFamily="2" charset="0"/>
              </a:rPr>
              <a:t> versión </a:t>
            </a:r>
            <a:r>
              <a:rPr lang="es-ES" sz="1800" u="none" strike="noStrike" dirty="0" err="1">
                <a:solidFill>
                  <a:srgbClr val="000000"/>
                </a:solidFill>
                <a:effectLst/>
                <a:latin typeface="Open Sans Light" pitchFamily="2" charset="0"/>
                <a:ea typeface="Open Sans Light" pitchFamily="2" charset="0"/>
                <a:cs typeface="Open Sans Light" pitchFamily="2" charset="0"/>
              </a:rPr>
              <a:t>for</a:t>
            </a:r>
            <a:r>
              <a:rPr lang="es-ES" sz="1800" u="none" strike="noStrike" dirty="0">
                <a:solidFill>
                  <a:srgbClr val="000000"/>
                </a:solidFill>
                <a:effectLst/>
                <a:latin typeface="Open Sans Light" pitchFamily="2" charset="0"/>
                <a:ea typeface="Open Sans Light" pitchFamily="2" charset="0"/>
                <a:cs typeface="Open Sans Light" pitchFamily="2" charset="0"/>
              </a:rPr>
              <a:t> linear </a:t>
            </a:r>
            <a:r>
              <a:rPr lang="es-ES" sz="1800" u="none" strike="noStrike" dirty="0" err="1">
                <a:solidFill>
                  <a:srgbClr val="000000"/>
                </a:solidFill>
                <a:effectLst/>
                <a:latin typeface="Open Sans Light" pitchFamily="2" charset="0"/>
                <a:ea typeface="Open Sans Light" pitchFamily="2" charset="0"/>
                <a:cs typeface="Open Sans Light" pitchFamily="2" charset="0"/>
              </a:rPr>
              <a:t>models</a:t>
            </a:r>
            <a:endParaRPr lang="es-ES" sz="1800" u="none" strike="noStrike" dirty="0">
              <a:solidFill>
                <a:srgbClr val="000000"/>
              </a:solidFill>
              <a:effectLst/>
              <a:latin typeface="Open Sans Light" pitchFamily="2" charset="0"/>
              <a:ea typeface="Open Sans Light" pitchFamily="2" charset="0"/>
              <a:cs typeface="Open Sans Light" pitchFamily="2" charset="0"/>
            </a:endParaRPr>
          </a:p>
        </p:txBody>
      </p:sp>
      <p:sp>
        <p:nvSpPr>
          <p:cNvPr id="14" name="TextBox 18">
            <a:extLst>
              <a:ext uri="{FF2B5EF4-FFF2-40B4-BE49-F238E27FC236}">
                <a16:creationId xmlns:a16="http://schemas.microsoft.com/office/drawing/2014/main" id="{4BF22720-13CE-A840-B04C-8A3FFDB2593B}"/>
              </a:ext>
            </a:extLst>
          </p:cNvPr>
          <p:cNvSpPr txBox="1"/>
          <p:nvPr/>
        </p:nvSpPr>
        <p:spPr>
          <a:xfrm rot="5400000">
            <a:off x="8272012" y="3671444"/>
            <a:ext cx="2240888" cy="615553"/>
          </a:xfrm>
          <a:prstGeom prst="rect">
            <a:avLst/>
          </a:prstGeom>
          <a:noFill/>
        </p:spPr>
        <p:txBody>
          <a:bodyPr wrap="square" rtlCol="0">
            <a:spAutoFit/>
          </a:bodyPr>
          <a:lstStyle/>
          <a:p>
            <a:pPr algn="r">
              <a:lnSpc>
                <a:spcPct val="85000"/>
              </a:lnSpc>
            </a:pPr>
            <a:r>
              <a:rPr lang="en-US" sz="4000" dirty="0">
                <a:latin typeface="Chronicle Display" pitchFamily="2" charset="0"/>
                <a:ea typeface="Chronicle Display Light" charset="0"/>
                <a:cs typeface="Chronicle Display Light" charset="0"/>
              </a:rPr>
              <a:t>Pipeline</a:t>
            </a:r>
          </a:p>
        </p:txBody>
      </p:sp>
      <p:sp>
        <p:nvSpPr>
          <p:cNvPr id="7" name="Flecha abajo 6">
            <a:extLst>
              <a:ext uri="{FF2B5EF4-FFF2-40B4-BE49-F238E27FC236}">
                <a16:creationId xmlns:a16="http://schemas.microsoft.com/office/drawing/2014/main" id="{8F5C4143-73AF-834E-A373-325A2218B9B7}"/>
              </a:ext>
            </a:extLst>
          </p:cNvPr>
          <p:cNvSpPr/>
          <p:nvPr/>
        </p:nvSpPr>
        <p:spPr>
          <a:xfrm>
            <a:off x="8066590" y="2428523"/>
            <a:ext cx="544010" cy="3523389"/>
          </a:xfrm>
          <a:prstGeom prst="downArrow">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36">
            <a:extLst>
              <a:ext uri="{FF2B5EF4-FFF2-40B4-BE49-F238E27FC236}">
                <a16:creationId xmlns:a16="http://schemas.microsoft.com/office/drawing/2014/main" id="{8F628447-DB2C-0147-9FE1-1AF93412456B}"/>
              </a:ext>
            </a:extLst>
          </p:cNvPr>
          <p:cNvSpPr txBox="1"/>
          <p:nvPr/>
        </p:nvSpPr>
        <p:spPr>
          <a:xfrm>
            <a:off x="1576259" y="2421855"/>
            <a:ext cx="356713" cy="461665"/>
          </a:xfrm>
          <a:prstGeom prst="rect">
            <a:avLst/>
          </a:prstGeom>
          <a:noFill/>
        </p:spPr>
        <p:txBody>
          <a:bodyPr wrap="none" rtlCol="0">
            <a:noAutofit/>
          </a:bodyPr>
          <a:lstStyle/>
          <a:p>
            <a:pPr algn="r"/>
            <a:r>
              <a:rPr lang="en-US" sz="2800" dirty="0">
                <a:solidFill>
                  <a:srgbClr val="000000"/>
                </a:solidFill>
                <a:latin typeface="Chronicle Display Black" charset="0"/>
                <a:ea typeface="Chronicle Display Black" charset="0"/>
                <a:cs typeface="Chronicle Display Black" charset="0"/>
              </a:rPr>
              <a:t>1</a:t>
            </a:r>
          </a:p>
        </p:txBody>
      </p:sp>
      <p:sp>
        <p:nvSpPr>
          <p:cNvPr id="18" name="TextBox 36">
            <a:extLst>
              <a:ext uri="{FF2B5EF4-FFF2-40B4-BE49-F238E27FC236}">
                <a16:creationId xmlns:a16="http://schemas.microsoft.com/office/drawing/2014/main" id="{A4C9646B-8979-4949-BBF8-B83F3190345C}"/>
              </a:ext>
            </a:extLst>
          </p:cNvPr>
          <p:cNvSpPr txBox="1"/>
          <p:nvPr/>
        </p:nvSpPr>
        <p:spPr>
          <a:xfrm>
            <a:off x="1576259" y="3238719"/>
            <a:ext cx="356713" cy="461665"/>
          </a:xfrm>
          <a:prstGeom prst="rect">
            <a:avLst/>
          </a:prstGeom>
          <a:noFill/>
        </p:spPr>
        <p:txBody>
          <a:bodyPr wrap="none" rtlCol="0">
            <a:noAutofit/>
          </a:bodyPr>
          <a:lstStyle/>
          <a:p>
            <a:pPr algn="r"/>
            <a:r>
              <a:rPr lang="en-US" sz="2800" dirty="0">
                <a:solidFill>
                  <a:srgbClr val="000000"/>
                </a:solidFill>
                <a:latin typeface="Chronicle Display Black" charset="0"/>
                <a:ea typeface="Chronicle Display Black" charset="0"/>
                <a:cs typeface="Chronicle Display Black" charset="0"/>
              </a:rPr>
              <a:t>2</a:t>
            </a:r>
          </a:p>
        </p:txBody>
      </p:sp>
      <p:sp>
        <p:nvSpPr>
          <p:cNvPr id="19" name="TextBox 36">
            <a:extLst>
              <a:ext uri="{FF2B5EF4-FFF2-40B4-BE49-F238E27FC236}">
                <a16:creationId xmlns:a16="http://schemas.microsoft.com/office/drawing/2014/main" id="{8E9C1891-AFD4-4E4D-9E2C-90703DDE3424}"/>
              </a:ext>
            </a:extLst>
          </p:cNvPr>
          <p:cNvSpPr txBox="1"/>
          <p:nvPr/>
        </p:nvSpPr>
        <p:spPr>
          <a:xfrm>
            <a:off x="1576258" y="3974481"/>
            <a:ext cx="356713" cy="461665"/>
          </a:xfrm>
          <a:prstGeom prst="rect">
            <a:avLst/>
          </a:prstGeom>
          <a:noFill/>
        </p:spPr>
        <p:txBody>
          <a:bodyPr wrap="none" rtlCol="0">
            <a:noAutofit/>
          </a:bodyPr>
          <a:lstStyle/>
          <a:p>
            <a:pPr algn="r"/>
            <a:r>
              <a:rPr lang="en-US" sz="2800" dirty="0">
                <a:solidFill>
                  <a:srgbClr val="000000"/>
                </a:solidFill>
                <a:latin typeface="Chronicle Display Black" charset="0"/>
                <a:ea typeface="Chronicle Display Black" charset="0"/>
                <a:cs typeface="Chronicle Display Black" charset="0"/>
              </a:rPr>
              <a:t>3</a:t>
            </a:r>
          </a:p>
        </p:txBody>
      </p:sp>
      <p:sp>
        <p:nvSpPr>
          <p:cNvPr id="20" name="TextBox 36">
            <a:extLst>
              <a:ext uri="{FF2B5EF4-FFF2-40B4-BE49-F238E27FC236}">
                <a16:creationId xmlns:a16="http://schemas.microsoft.com/office/drawing/2014/main" id="{B192D3C2-1505-A649-8F24-38A1C585D011}"/>
              </a:ext>
            </a:extLst>
          </p:cNvPr>
          <p:cNvSpPr txBox="1"/>
          <p:nvPr/>
        </p:nvSpPr>
        <p:spPr>
          <a:xfrm>
            <a:off x="1576259" y="4637999"/>
            <a:ext cx="356713" cy="461665"/>
          </a:xfrm>
          <a:prstGeom prst="rect">
            <a:avLst/>
          </a:prstGeom>
          <a:noFill/>
        </p:spPr>
        <p:txBody>
          <a:bodyPr wrap="none" rtlCol="0">
            <a:noAutofit/>
          </a:bodyPr>
          <a:lstStyle/>
          <a:p>
            <a:pPr algn="r"/>
            <a:r>
              <a:rPr lang="en-US" sz="2800" dirty="0">
                <a:solidFill>
                  <a:srgbClr val="000000"/>
                </a:solidFill>
                <a:latin typeface="Chronicle Display Black" charset="0"/>
                <a:ea typeface="Chronicle Display Black" charset="0"/>
                <a:cs typeface="Chronicle Display Black" charset="0"/>
              </a:rPr>
              <a:t>4</a:t>
            </a:r>
          </a:p>
        </p:txBody>
      </p:sp>
      <p:sp>
        <p:nvSpPr>
          <p:cNvPr id="21" name="TextBox 38">
            <a:extLst>
              <a:ext uri="{FF2B5EF4-FFF2-40B4-BE49-F238E27FC236}">
                <a16:creationId xmlns:a16="http://schemas.microsoft.com/office/drawing/2014/main" id="{44C116D6-E766-124F-811C-9E307A83D197}"/>
              </a:ext>
            </a:extLst>
          </p:cNvPr>
          <p:cNvSpPr txBox="1"/>
          <p:nvPr/>
        </p:nvSpPr>
        <p:spPr>
          <a:xfrm>
            <a:off x="1490596" y="1466732"/>
            <a:ext cx="8209637" cy="749750"/>
          </a:xfrm>
          <a:prstGeom prst="rect">
            <a:avLst/>
          </a:prstGeom>
          <a:noFill/>
        </p:spPr>
        <p:txBody>
          <a:bodyPr wrap="square" rtlCol="0">
            <a:noAutofit/>
          </a:bodyPr>
          <a:lstStyle/>
          <a:p>
            <a:r>
              <a:rPr lang="es-ES" sz="1600" b="1" dirty="0">
                <a:latin typeface="Open Sans Light" panose="020B0306030504020204" pitchFamily="34" charset="0"/>
                <a:ea typeface="Open Sans Light" panose="020B0306030504020204" pitchFamily="34" charset="0"/>
                <a:cs typeface="Open Sans Light" panose="020B0306030504020204" pitchFamily="34" charset="0"/>
              </a:rPr>
              <a:t>Pre-</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processing</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is</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an</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essential</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step</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in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our</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quest</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to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obtain</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the</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most</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accurate</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models</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Below</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can be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seen</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the</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main</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guideline</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defined</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a:t>
            </a: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xtBox 36">
            <a:extLst>
              <a:ext uri="{FF2B5EF4-FFF2-40B4-BE49-F238E27FC236}">
                <a16:creationId xmlns:a16="http://schemas.microsoft.com/office/drawing/2014/main" id="{7B8E564D-3FA0-456C-9187-6ACC6B487735}"/>
              </a:ext>
            </a:extLst>
          </p:cNvPr>
          <p:cNvSpPr txBox="1"/>
          <p:nvPr/>
        </p:nvSpPr>
        <p:spPr>
          <a:xfrm>
            <a:off x="1576259" y="5373761"/>
            <a:ext cx="356713" cy="461665"/>
          </a:xfrm>
          <a:prstGeom prst="rect">
            <a:avLst/>
          </a:prstGeom>
          <a:noFill/>
        </p:spPr>
        <p:txBody>
          <a:bodyPr wrap="none" rtlCol="0">
            <a:noAutofit/>
          </a:bodyPr>
          <a:lstStyle/>
          <a:p>
            <a:pPr algn="r"/>
            <a:r>
              <a:rPr lang="en-US" sz="2800" dirty="0">
                <a:solidFill>
                  <a:srgbClr val="000000"/>
                </a:solidFill>
                <a:latin typeface="Chronicle Display Black" charset="0"/>
                <a:ea typeface="Chronicle Display Black" charset="0"/>
                <a:cs typeface="Chronicle Display Black" charset="0"/>
              </a:rPr>
              <a:t>5</a:t>
            </a:r>
          </a:p>
        </p:txBody>
      </p:sp>
    </p:spTree>
    <p:extLst>
      <p:ext uri="{BB962C8B-B14F-4D97-AF65-F5344CB8AC3E}">
        <p14:creationId xmlns:p14="http://schemas.microsoft.com/office/powerpoint/2010/main" val="2201907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6" descr="person holding round clay pot">
            <a:extLst>
              <a:ext uri="{FF2B5EF4-FFF2-40B4-BE49-F238E27FC236}">
                <a16:creationId xmlns:a16="http://schemas.microsoft.com/office/drawing/2014/main" id="{D083DF0D-7368-0345-B946-91540B96EA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69"/>
          <a:stretch/>
        </p:blipFill>
        <p:spPr bwMode="auto">
          <a:xfrm>
            <a:off x="7883044" y="0"/>
            <a:ext cx="430895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A54F5B1C-E476-8546-88FA-A36EE0DDA825}"/>
              </a:ext>
            </a:extLst>
          </p:cNvPr>
          <p:cNvSpPr>
            <a:spLocks noGrp="1"/>
          </p:cNvSpPr>
          <p:nvPr>
            <p:ph type="sldNum" sz="quarter" idx="12"/>
          </p:nvPr>
        </p:nvSpPr>
        <p:spPr/>
        <p:txBody>
          <a:bodyPr/>
          <a:lstStyle/>
          <a:p>
            <a:fld id="{6E8EC887-8223-D342-9560-5AEA6C858B76}" type="slidenum">
              <a:rPr lang="es-SE" smtClean="0"/>
              <a:t>13</a:t>
            </a:fld>
            <a:endParaRPr lang="es-SE"/>
          </a:p>
        </p:txBody>
      </p:sp>
      <p:sp>
        <p:nvSpPr>
          <p:cNvPr id="13" name="CuadroTexto 12">
            <a:extLst>
              <a:ext uri="{FF2B5EF4-FFF2-40B4-BE49-F238E27FC236}">
                <a16:creationId xmlns:a16="http://schemas.microsoft.com/office/drawing/2014/main" id="{9014ECDE-37D7-3542-808C-BFA83392010A}"/>
              </a:ext>
            </a:extLst>
          </p:cNvPr>
          <p:cNvSpPr txBox="1"/>
          <p:nvPr/>
        </p:nvSpPr>
        <p:spPr>
          <a:xfrm>
            <a:off x="1490597" y="769909"/>
            <a:ext cx="4308954" cy="584775"/>
          </a:xfrm>
          <a:prstGeom prst="rect">
            <a:avLst/>
          </a:prstGeom>
          <a:noFill/>
        </p:spPr>
        <p:txBody>
          <a:bodyPr wrap="square" rtlCol="0">
            <a:spAutoFit/>
          </a:bodyPr>
          <a:lstStyle/>
          <a:p>
            <a:r>
              <a:rPr lang="en-GB" sz="3200" b="1" dirty="0">
                <a:latin typeface="Chronicle Display Black" pitchFamily="2" charset="0"/>
              </a:rPr>
              <a:t>Baseline Modelling</a:t>
            </a:r>
            <a:endParaRPr lang="en-GB" sz="3200" b="1" dirty="0">
              <a:latin typeface="Chronicle Display" pitchFamily="2" charset="0"/>
            </a:endParaRPr>
          </a:p>
        </p:txBody>
      </p:sp>
      <p:sp>
        <p:nvSpPr>
          <p:cNvPr id="16" name="CuadroTexto 15">
            <a:extLst>
              <a:ext uri="{FF2B5EF4-FFF2-40B4-BE49-F238E27FC236}">
                <a16:creationId xmlns:a16="http://schemas.microsoft.com/office/drawing/2014/main" id="{6CE3A8D7-05AC-6947-BA9B-757367208852}"/>
              </a:ext>
            </a:extLst>
          </p:cNvPr>
          <p:cNvSpPr txBox="1"/>
          <p:nvPr/>
        </p:nvSpPr>
        <p:spPr>
          <a:xfrm>
            <a:off x="1490597" y="1655476"/>
            <a:ext cx="5350041" cy="4801314"/>
          </a:xfrm>
          <a:prstGeom prst="rect">
            <a:avLst/>
          </a:prstGeom>
          <a:noFill/>
        </p:spPr>
        <p:txBody>
          <a:bodyPr wrap="square">
            <a:spAutoFit/>
          </a:bodyPr>
          <a:lstStyle/>
          <a:p>
            <a:pPr rtl="0" fontAlgn="base">
              <a:spcBef>
                <a:spcPts val="0"/>
              </a:spcBef>
              <a:spcAft>
                <a:spcPts val="0"/>
              </a:spcAft>
            </a:pPr>
            <a:r>
              <a:rPr lang="es-ES" sz="1800" b="0" i="0" u="none" strike="noStrike" dirty="0" err="1">
                <a:solidFill>
                  <a:srgbClr val="000000"/>
                </a:solidFill>
                <a:effectLst/>
                <a:latin typeface="Open Sans Light" pitchFamily="2" charset="0"/>
                <a:ea typeface="Open Sans Light" pitchFamily="2" charset="0"/>
                <a:cs typeface="Open Sans Light" pitchFamily="2" charset="0"/>
              </a:rPr>
              <a:t>Choose</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1" i="0" u="none" strike="noStrike" dirty="0">
                <a:solidFill>
                  <a:srgbClr val="000000"/>
                </a:solidFill>
                <a:effectLst/>
                <a:latin typeface="Open Sans Light" pitchFamily="2" charset="0"/>
                <a:ea typeface="Open Sans Light" pitchFamily="2" charset="0"/>
                <a:cs typeface="Open Sans Light" pitchFamily="2" charset="0"/>
              </a:rPr>
              <a:t>descriptor sets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using</a:t>
            </a:r>
            <a:r>
              <a:rPr lang="es-ES" sz="1800" b="0" i="0" u="none" strike="noStrike" dirty="0">
                <a:solidFill>
                  <a:srgbClr val="000000"/>
                </a:solidFill>
                <a:effectLst/>
                <a:latin typeface="Open Sans Light" pitchFamily="2" charset="0"/>
                <a:ea typeface="Open Sans Light" pitchFamily="2" charset="0"/>
                <a:cs typeface="Open Sans Light" pitchFamily="2" charset="0"/>
              </a:rPr>
              <a:t>:</a:t>
            </a:r>
          </a:p>
          <a:p>
            <a:pPr marL="742950" lvl="1" indent="-285750" rtl="0" fontAlgn="base">
              <a:spcBef>
                <a:spcPts val="0"/>
              </a:spcBef>
              <a:spcAft>
                <a:spcPts val="0"/>
              </a:spcAft>
              <a:buFont typeface="Arial" panose="020B0604020202020204" pitchFamily="34" charset="0"/>
              <a:buChar char="•"/>
            </a:pPr>
            <a:r>
              <a:rPr lang="es-ES" sz="1800" b="0" i="0" u="none" strike="noStrike" dirty="0">
                <a:solidFill>
                  <a:srgbClr val="000000"/>
                </a:solidFill>
                <a:effectLst/>
                <a:latin typeface="Open Sans Light" pitchFamily="2" charset="0"/>
                <a:ea typeface="Open Sans Light" pitchFamily="2" charset="0"/>
                <a:cs typeface="Open Sans Light" pitchFamily="2" charset="0"/>
              </a:rPr>
              <a:t>Molecular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Descriptors</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only</a:t>
            </a:r>
            <a:endParaRPr lang="es-ES" sz="1800" b="0" i="0" u="none" strike="noStrike" dirty="0">
              <a:solidFill>
                <a:srgbClr val="000000"/>
              </a:solidFill>
              <a:effectLst/>
              <a:latin typeface="Open Sans Light" pitchFamily="2" charset="0"/>
              <a:ea typeface="Open Sans Light" pitchFamily="2" charset="0"/>
              <a:cs typeface="Open Sans Light" pitchFamily="2" charset="0"/>
            </a:endParaRPr>
          </a:p>
          <a:p>
            <a:pPr marL="742950" lvl="1" indent="-285750" rtl="0" fontAlgn="base">
              <a:spcBef>
                <a:spcPts val="0"/>
              </a:spcBef>
              <a:spcAft>
                <a:spcPts val="0"/>
              </a:spcAft>
              <a:buFont typeface="Arial" panose="020B0604020202020204" pitchFamily="34" charset="0"/>
              <a:buChar char="•"/>
            </a:pPr>
            <a:r>
              <a:rPr lang="es-ES" sz="1800" b="0" i="0" u="none" strike="noStrike" dirty="0" err="1">
                <a:solidFill>
                  <a:srgbClr val="000000"/>
                </a:solidFill>
                <a:effectLst/>
                <a:latin typeface="Open Sans Light" pitchFamily="2" charset="0"/>
                <a:ea typeface="Open Sans Light" pitchFamily="2" charset="0"/>
                <a:cs typeface="Open Sans Light" pitchFamily="2" charset="0"/>
              </a:rPr>
              <a:t>Fingerprints</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only</a:t>
            </a:r>
            <a:endParaRPr lang="es-ES" sz="1800" b="0" i="0" u="none" strike="noStrike" dirty="0">
              <a:solidFill>
                <a:srgbClr val="000000"/>
              </a:solidFill>
              <a:effectLst/>
              <a:latin typeface="Open Sans Light" pitchFamily="2" charset="0"/>
              <a:ea typeface="Open Sans Light" pitchFamily="2" charset="0"/>
              <a:cs typeface="Open Sans Light" pitchFamily="2" charset="0"/>
            </a:endParaRPr>
          </a:p>
          <a:p>
            <a:pPr marL="742950" lvl="1" indent="-285750" rtl="0" fontAlgn="base">
              <a:spcBef>
                <a:spcPts val="0"/>
              </a:spcBef>
              <a:spcAft>
                <a:spcPts val="0"/>
              </a:spcAft>
              <a:buFont typeface="Arial" panose="020B0604020202020204" pitchFamily="34" charset="0"/>
              <a:buChar char="•"/>
            </a:pPr>
            <a:r>
              <a:rPr lang="es-ES" sz="1800" b="0" i="0" u="none" strike="noStrike" dirty="0" err="1">
                <a:solidFill>
                  <a:srgbClr val="000000"/>
                </a:solidFill>
                <a:effectLst/>
                <a:latin typeface="Open Sans Light" pitchFamily="2" charset="0"/>
                <a:ea typeface="Open Sans Light" pitchFamily="2" charset="0"/>
                <a:cs typeface="Open Sans Light" pitchFamily="2" charset="0"/>
              </a:rPr>
              <a:t>Both</a:t>
            </a:r>
            <a:r>
              <a:rPr lang="es-ES" sz="1800" b="0" i="0" u="none" strike="noStrike" dirty="0">
                <a:solidFill>
                  <a:srgbClr val="000000"/>
                </a:solidFill>
                <a:effectLst/>
                <a:latin typeface="Open Sans Light" pitchFamily="2" charset="0"/>
                <a:ea typeface="Open Sans Light" pitchFamily="2" charset="0"/>
                <a:cs typeface="Open Sans Light" pitchFamily="2" charset="0"/>
              </a:rPr>
              <a:t> Molecular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Descriptors</a:t>
            </a:r>
            <a:r>
              <a:rPr lang="es-ES" sz="1800" b="0" i="0" u="none" strike="noStrike" dirty="0">
                <a:solidFill>
                  <a:srgbClr val="000000"/>
                </a:solidFill>
                <a:effectLst/>
                <a:latin typeface="Open Sans Light" pitchFamily="2" charset="0"/>
                <a:ea typeface="Open Sans Light" pitchFamily="2" charset="0"/>
                <a:cs typeface="Open Sans Light" pitchFamily="2" charset="0"/>
              </a:rPr>
              <a:t> and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fingerprints</a:t>
            </a:r>
            <a:endParaRPr lang="es-ES" sz="1800" b="0" i="0" u="none" strike="noStrike" dirty="0">
              <a:solidFill>
                <a:srgbClr val="000000"/>
              </a:solidFill>
              <a:effectLst/>
              <a:latin typeface="Open Sans Light" pitchFamily="2" charset="0"/>
              <a:ea typeface="Open Sans Light" pitchFamily="2" charset="0"/>
              <a:cs typeface="Open Sans Light" pitchFamily="2" charset="0"/>
            </a:endParaRPr>
          </a:p>
          <a:p>
            <a:pPr lvl="1" rtl="0" fontAlgn="base">
              <a:spcBef>
                <a:spcPts val="0"/>
              </a:spcBef>
              <a:spcAft>
                <a:spcPts val="0"/>
              </a:spcAft>
            </a:pPr>
            <a:endParaRPr lang="es-ES" sz="1800" b="0" i="0" u="none" strike="noStrike" dirty="0">
              <a:solidFill>
                <a:srgbClr val="000000"/>
              </a:solidFill>
              <a:effectLst/>
              <a:latin typeface="Open Sans Light" pitchFamily="2" charset="0"/>
              <a:ea typeface="Open Sans Light" pitchFamily="2" charset="0"/>
              <a:cs typeface="Open Sans Light" pitchFamily="2" charset="0"/>
            </a:endParaRPr>
          </a:p>
          <a:p>
            <a:pPr rtl="0" fontAlgn="base">
              <a:spcBef>
                <a:spcPts val="0"/>
              </a:spcBef>
              <a:spcAft>
                <a:spcPts val="0"/>
              </a:spcAft>
            </a:pPr>
            <a:r>
              <a:rPr lang="es-ES" sz="1800" b="1" i="0" u="none" strike="noStrike" dirty="0" err="1">
                <a:solidFill>
                  <a:srgbClr val="000000"/>
                </a:solidFill>
                <a:effectLst/>
                <a:latin typeface="Open Sans Light" pitchFamily="2" charset="0"/>
                <a:ea typeface="Open Sans Light" pitchFamily="2" charset="0"/>
                <a:cs typeface="Open Sans Light" pitchFamily="2" charset="0"/>
              </a:rPr>
              <a:t>Algorithms</a:t>
            </a:r>
            <a:endParaRPr lang="es-ES" sz="1800" b="1" i="0" u="none" strike="noStrike" dirty="0">
              <a:solidFill>
                <a:srgbClr val="000000"/>
              </a:solidFill>
              <a:effectLst/>
              <a:latin typeface="Open Sans Light" pitchFamily="2" charset="0"/>
              <a:ea typeface="Open Sans Light" pitchFamily="2" charset="0"/>
              <a:cs typeface="Open Sans Light" pitchFamily="2" charset="0"/>
            </a:endParaRPr>
          </a:p>
          <a:p>
            <a:pPr marL="742950" lvl="1" indent="-285750" rtl="0" fontAlgn="base">
              <a:spcBef>
                <a:spcPts val="0"/>
              </a:spcBef>
              <a:spcAft>
                <a:spcPts val="0"/>
              </a:spcAft>
              <a:buFont typeface="Arial" panose="020B0604020202020204" pitchFamily="34" charset="0"/>
              <a:buChar char="•"/>
            </a:pPr>
            <a:r>
              <a:rPr lang="es-ES" sz="1800" b="0" i="0" u="none" strike="noStrike" dirty="0" err="1">
                <a:solidFill>
                  <a:srgbClr val="000000"/>
                </a:solidFill>
                <a:effectLst/>
                <a:latin typeface="Open Sans Light" pitchFamily="2" charset="0"/>
                <a:ea typeface="Open Sans Light" pitchFamily="2" charset="0"/>
                <a:cs typeface="Open Sans Light" pitchFamily="2" charset="0"/>
              </a:rPr>
              <a:t>Random</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Forest</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XGBoost</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Support</a:t>
            </a:r>
            <a:r>
              <a:rPr lang="es-ES" sz="1800" b="0" i="0" u="none" strike="noStrike" dirty="0">
                <a:solidFill>
                  <a:srgbClr val="000000"/>
                </a:solidFill>
                <a:effectLst/>
                <a:latin typeface="Open Sans Light" pitchFamily="2" charset="0"/>
                <a:ea typeface="Open Sans Light" pitchFamily="2" charset="0"/>
                <a:cs typeface="Open Sans Light" pitchFamily="2" charset="0"/>
              </a:rPr>
              <a:t> Vector Machines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Regression</a:t>
            </a:r>
            <a:r>
              <a:rPr lang="es-ES" sz="1800" b="0" i="0" u="none" strike="noStrike" dirty="0">
                <a:solidFill>
                  <a:srgbClr val="000000"/>
                </a:solidFill>
                <a:effectLst/>
                <a:latin typeface="Open Sans Light" pitchFamily="2" charset="0"/>
                <a:ea typeface="Open Sans Light" pitchFamily="2" charset="0"/>
                <a:cs typeface="Open Sans Light" pitchFamily="2" charset="0"/>
              </a:rPr>
              <a:t>)</a:t>
            </a:r>
          </a:p>
          <a:p>
            <a:pPr marL="742950" lvl="1" indent="-285750" rtl="0" fontAlgn="base">
              <a:spcBef>
                <a:spcPts val="0"/>
              </a:spcBef>
              <a:spcAft>
                <a:spcPts val="0"/>
              </a:spcAft>
              <a:buFont typeface="Arial" panose="020B0604020202020204" pitchFamily="34" charset="0"/>
              <a:buChar char="•"/>
            </a:pPr>
            <a:r>
              <a:rPr lang="es-ES" sz="1800" b="0" i="0" u="none" strike="noStrike" dirty="0" err="1">
                <a:solidFill>
                  <a:srgbClr val="000000"/>
                </a:solidFill>
                <a:effectLst/>
                <a:latin typeface="Open Sans Light" pitchFamily="2" charset="0"/>
                <a:ea typeface="Open Sans Light" pitchFamily="2" charset="0"/>
                <a:cs typeface="Open Sans Light" pitchFamily="2" charset="0"/>
              </a:rPr>
              <a:t>Random</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Forest</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Logistic</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Regression</a:t>
            </a:r>
            <a:r>
              <a:rPr lang="es-ES" sz="1800" b="0" i="0" u="none" strike="noStrike" dirty="0">
                <a:solidFill>
                  <a:srgbClr val="000000"/>
                </a:solidFill>
                <a:effectLst/>
                <a:latin typeface="Open Sans Light" pitchFamily="2" charset="0"/>
                <a:ea typeface="Open Sans Light" pitchFamily="2" charset="0"/>
                <a:cs typeface="Open Sans Light" pitchFamily="2" charset="0"/>
              </a:rPr>
              <a:t>, KNN,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Support</a:t>
            </a:r>
            <a:r>
              <a:rPr lang="es-ES" sz="1800" b="0" i="0" u="none" strike="noStrike" dirty="0">
                <a:solidFill>
                  <a:srgbClr val="000000"/>
                </a:solidFill>
                <a:effectLst/>
                <a:latin typeface="Open Sans Light" pitchFamily="2" charset="0"/>
                <a:ea typeface="Open Sans Light" pitchFamily="2" charset="0"/>
                <a:cs typeface="Open Sans Light" pitchFamily="2" charset="0"/>
              </a:rPr>
              <a:t> Vector Machines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Classification</a:t>
            </a:r>
            <a:r>
              <a:rPr lang="es-ES" sz="1800" b="0" i="0" u="none" strike="noStrike" dirty="0">
                <a:solidFill>
                  <a:srgbClr val="000000"/>
                </a:solidFill>
                <a:effectLst/>
                <a:latin typeface="Open Sans Light" pitchFamily="2" charset="0"/>
                <a:ea typeface="Open Sans Light" pitchFamily="2" charset="0"/>
                <a:cs typeface="Open Sans Light" pitchFamily="2" charset="0"/>
              </a:rPr>
              <a:t>)</a:t>
            </a:r>
          </a:p>
          <a:p>
            <a:pPr rtl="0" fontAlgn="base">
              <a:spcBef>
                <a:spcPts val="0"/>
              </a:spcBef>
              <a:spcAft>
                <a:spcPts val="0"/>
              </a:spcAft>
            </a:pPr>
            <a:br>
              <a:rPr lang="es-ES" b="0" dirty="0">
                <a:effectLst/>
                <a:latin typeface="Open Sans Light" pitchFamily="2" charset="0"/>
                <a:ea typeface="Open Sans Light" pitchFamily="2" charset="0"/>
                <a:cs typeface="Open Sans Light" pitchFamily="2" charset="0"/>
              </a:rPr>
            </a:br>
            <a:r>
              <a:rPr lang="es-ES" sz="1800" b="0" i="0" u="none" strike="noStrike" dirty="0" err="1">
                <a:solidFill>
                  <a:srgbClr val="000000"/>
                </a:solidFill>
                <a:effectLst/>
                <a:latin typeface="Open Sans Light" pitchFamily="2" charset="0"/>
                <a:ea typeface="Open Sans Light" pitchFamily="2" charset="0"/>
                <a:cs typeface="Open Sans Light" pitchFamily="2" charset="0"/>
              </a:rPr>
              <a:t>Perform</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hyperparameter</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optimisation</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using</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1" i="0" u="none" strike="noStrike" dirty="0" err="1">
                <a:solidFill>
                  <a:srgbClr val="000000"/>
                </a:solidFill>
                <a:effectLst/>
                <a:latin typeface="Open Sans Light" pitchFamily="2" charset="0"/>
                <a:ea typeface="Open Sans Light" pitchFamily="2" charset="0"/>
                <a:cs typeface="Open Sans Light" pitchFamily="2" charset="0"/>
              </a:rPr>
              <a:t>RandomSearchCV</a:t>
            </a:r>
            <a:endParaRPr lang="es-ES" sz="1800" b="1" i="0" u="none" strike="noStrike" dirty="0">
              <a:solidFill>
                <a:srgbClr val="000000"/>
              </a:solidFill>
              <a:effectLst/>
              <a:latin typeface="Open Sans Light" pitchFamily="2" charset="0"/>
              <a:ea typeface="Open Sans Light" pitchFamily="2" charset="0"/>
              <a:cs typeface="Open Sans Light" pitchFamily="2" charset="0"/>
            </a:endParaRPr>
          </a:p>
          <a:p>
            <a:pPr rtl="0" fontAlgn="base">
              <a:spcBef>
                <a:spcPts val="0"/>
              </a:spcBef>
              <a:spcAft>
                <a:spcPts val="0"/>
              </a:spcAft>
            </a:pPr>
            <a:br>
              <a:rPr lang="es-ES" b="0" dirty="0">
                <a:effectLst/>
                <a:latin typeface="Open Sans Light" pitchFamily="2" charset="0"/>
                <a:ea typeface="Open Sans Light" pitchFamily="2" charset="0"/>
                <a:cs typeface="Open Sans Light" pitchFamily="2" charset="0"/>
              </a:rPr>
            </a:br>
            <a:r>
              <a:rPr lang="es-ES" sz="1800" b="1" i="0" u="none" strike="noStrike" dirty="0" err="1">
                <a:solidFill>
                  <a:srgbClr val="000000"/>
                </a:solidFill>
                <a:effectLst/>
                <a:latin typeface="Open Sans Light" pitchFamily="2" charset="0"/>
                <a:ea typeface="Open Sans Light" pitchFamily="2" charset="0"/>
                <a:cs typeface="Open Sans Light" pitchFamily="2" charset="0"/>
              </a:rPr>
              <a:t>Create</a:t>
            </a:r>
            <a:r>
              <a:rPr lang="es-ES" sz="1800" b="1" i="0" u="none" strike="noStrike" dirty="0">
                <a:solidFill>
                  <a:srgbClr val="000000"/>
                </a:solidFill>
                <a:effectLst/>
                <a:latin typeface="Open Sans Light" pitchFamily="2" charset="0"/>
                <a:ea typeface="Open Sans Light" pitchFamily="2" charset="0"/>
                <a:cs typeface="Open Sans Light" pitchFamily="2" charset="0"/>
              </a:rPr>
              <a:t> </a:t>
            </a:r>
            <a:r>
              <a:rPr lang="es-ES" sz="1800" b="1" i="0" u="none" strike="noStrike" dirty="0" err="1">
                <a:solidFill>
                  <a:srgbClr val="000000"/>
                </a:solidFill>
                <a:effectLst/>
                <a:latin typeface="Open Sans Light" pitchFamily="2" charset="0"/>
                <a:ea typeface="Open Sans Light" pitchFamily="2" charset="0"/>
                <a:cs typeface="Open Sans Light" pitchFamily="2" charset="0"/>
              </a:rPr>
              <a:t>Baseline</a:t>
            </a:r>
            <a:r>
              <a:rPr lang="es-ES" sz="1800" b="1" i="0" u="none" strike="noStrike" dirty="0">
                <a:solidFill>
                  <a:srgbClr val="000000"/>
                </a:solidFill>
                <a:effectLst/>
                <a:latin typeface="Open Sans Light" pitchFamily="2" charset="0"/>
                <a:ea typeface="Open Sans Light" pitchFamily="2" charset="0"/>
                <a:cs typeface="Open Sans Light" pitchFamily="2" charset="0"/>
              </a:rPr>
              <a:t> </a:t>
            </a:r>
            <a:r>
              <a:rPr lang="es-ES" sz="1800" b="1" i="0" u="none" strike="noStrike" dirty="0" err="1">
                <a:solidFill>
                  <a:srgbClr val="000000"/>
                </a:solidFill>
                <a:effectLst/>
                <a:latin typeface="Open Sans Light" pitchFamily="2" charset="0"/>
                <a:ea typeface="Open Sans Light" pitchFamily="2" charset="0"/>
                <a:cs typeface="Open Sans Light" pitchFamily="2" charset="0"/>
              </a:rPr>
              <a:t>model</a:t>
            </a:r>
            <a:r>
              <a:rPr lang="es-ES" sz="1800" b="1"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using</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above</a:t>
            </a:r>
            <a:r>
              <a:rPr lang="es-ES" sz="1800" b="0" i="0" u="none" strike="noStrike" dirty="0">
                <a:solidFill>
                  <a:srgbClr val="000000"/>
                </a:solidFill>
                <a:effectLst/>
                <a:latin typeface="Open Sans Light" pitchFamily="2" charset="0"/>
                <a:ea typeface="Open Sans Light" pitchFamily="2" charset="0"/>
                <a:cs typeface="Open Sans Light" pitchFamily="2" charset="0"/>
              </a:rPr>
              <a:t> descriptor sets and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modelling</a:t>
            </a:r>
            <a:r>
              <a:rPr lang="es-ES" sz="1800" b="0" i="0" u="none" strike="noStrike" dirty="0">
                <a:solidFill>
                  <a:srgbClr val="000000"/>
                </a:solidFill>
                <a:effectLst/>
                <a:latin typeface="Open Sans Light" pitchFamily="2" charset="0"/>
                <a:ea typeface="Open Sans Light" pitchFamily="2" charset="0"/>
                <a:cs typeface="Open Sans Light" pitchFamily="2" charset="0"/>
              </a:rPr>
              <a:t> </a:t>
            </a:r>
            <a:r>
              <a:rPr lang="es-ES" sz="1800" b="0" i="0" u="none" strike="noStrike" dirty="0" err="1">
                <a:solidFill>
                  <a:srgbClr val="000000"/>
                </a:solidFill>
                <a:effectLst/>
                <a:latin typeface="Open Sans Light" pitchFamily="2" charset="0"/>
                <a:ea typeface="Open Sans Light" pitchFamily="2" charset="0"/>
                <a:cs typeface="Open Sans Light" pitchFamily="2" charset="0"/>
              </a:rPr>
              <a:t>techniques</a:t>
            </a:r>
            <a:endParaRPr lang="es-ES" sz="1800" b="0" i="0" u="none" strike="noStrike" dirty="0">
              <a:solidFill>
                <a:srgbClr val="000000"/>
              </a:solidFill>
              <a:effectLst/>
              <a:latin typeface="Open Sans Light" pitchFamily="2" charset="0"/>
              <a:ea typeface="Open Sans Light" pitchFamily="2" charset="0"/>
              <a:cs typeface="Open Sans Light" pitchFamily="2" charset="0"/>
            </a:endParaRPr>
          </a:p>
        </p:txBody>
      </p:sp>
      <p:grpSp>
        <p:nvGrpSpPr>
          <p:cNvPr id="22" name="Grupo 21">
            <a:extLst>
              <a:ext uri="{FF2B5EF4-FFF2-40B4-BE49-F238E27FC236}">
                <a16:creationId xmlns:a16="http://schemas.microsoft.com/office/drawing/2014/main" id="{6F4CA23D-DB6C-6949-99A7-15C4EB72AD62}"/>
              </a:ext>
            </a:extLst>
          </p:cNvPr>
          <p:cNvGrpSpPr/>
          <p:nvPr/>
        </p:nvGrpSpPr>
        <p:grpSpPr>
          <a:xfrm>
            <a:off x="5927585" y="476506"/>
            <a:ext cx="1826106" cy="685716"/>
            <a:chOff x="9116818" y="742950"/>
            <a:chExt cx="1826106" cy="685716"/>
          </a:xfrm>
        </p:grpSpPr>
        <p:pic>
          <p:nvPicPr>
            <p:cNvPr id="23" name="Picture 2" descr="Logotype | Chalmers">
              <a:extLst>
                <a:ext uri="{FF2B5EF4-FFF2-40B4-BE49-F238E27FC236}">
                  <a16:creationId xmlns:a16="http://schemas.microsoft.com/office/drawing/2014/main" id="{D886A747-14CD-2E46-B370-604F79B5B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id="{C1DB4860-04C1-8C41-BAC4-134EA09C0E92}"/>
                </a:ext>
              </a:extLst>
            </p:cNvPr>
            <p:cNvPicPr>
              <a:picLocks noChangeAspect="1"/>
            </p:cNvPicPr>
            <p:nvPr/>
          </p:nvPicPr>
          <p:blipFill>
            <a:blip r:embed="rId4"/>
            <a:stretch>
              <a:fillRect/>
            </a:stretch>
          </p:blipFill>
          <p:spPr>
            <a:xfrm>
              <a:off x="10257208" y="742950"/>
              <a:ext cx="685716" cy="685716"/>
            </a:xfrm>
            <a:prstGeom prst="rect">
              <a:avLst/>
            </a:prstGeom>
          </p:spPr>
        </p:pic>
      </p:grpSp>
    </p:spTree>
    <p:extLst>
      <p:ext uri="{BB962C8B-B14F-4D97-AF65-F5344CB8AC3E}">
        <p14:creationId xmlns:p14="http://schemas.microsoft.com/office/powerpoint/2010/main" val="2529325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cBook Pro showing programming language">
            <a:extLst>
              <a:ext uri="{FF2B5EF4-FFF2-40B4-BE49-F238E27FC236}">
                <a16:creationId xmlns:a16="http://schemas.microsoft.com/office/drawing/2014/main" id="{2CA30BDA-DCEF-4401-A301-9215946EBC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596" r="1"/>
          <a:stretch/>
        </p:blipFill>
        <p:spPr bwMode="auto">
          <a:xfrm>
            <a:off x="0" y="5600"/>
            <a:ext cx="4308956" cy="68524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a:extLst>
              <a:ext uri="{FF2B5EF4-FFF2-40B4-BE49-F238E27FC236}">
                <a16:creationId xmlns:a16="http://schemas.microsoft.com/office/drawing/2014/main" id="{AF45A7D8-B8B2-FB46-B7C8-1B772B35F820}"/>
              </a:ext>
            </a:extLst>
          </p:cNvPr>
          <p:cNvGrpSpPr/>
          <p:nvPr/>
        </p:nvGrpSpPr>
        <p:grpSpPr>
          <a:xfrm>
            <a:off x="9696222" y="531597"/>
            <a:ext cx="1826106" cy="685716"/>
            <a:chOff x="9116818" y="742950"/>
            <a:chExt cx="1826106" cy="685716"/>
          </a:xfrm>
        </p:grpSpPr>
        <p:pic>
          <p:nvPicPr>
            <p:cNvPr id="18" name="Picture 2" descr="Logotype | Chalmers">
              <a:extLst>
                <a:ext uri="{FF2B5EF4-FFF2-40B4-BE49-F238E27FC236}">
                  <a16:creationId xmlns:a16="http://schemas.microsoft.com/office/drawing/2014/main" id="{2B17B91C-A7EB-6D44-A199-2C007846D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338B00EE-6582-1340-BFCD-5942A9AFEDD7}"/>
                </a:ext>
              </a:extLst>
            </p:cNvPr>
            <p:cNvPicPr>
              <a:picLocks noChangeAspect="1"/>
            </p:cNvPicPr>
            <p:nvPr/>
          </p:nvPicPr>
          <p:blipFill>
            <a:blip r:embed="rId5"/>
            <a:stretch>
              <a:fillRect/>
            </a:stretch>
          </p:blipFill>
          <p:spPr>
            <a:xfrm>
              <a:off x="10257208" y="742950"/>
              <a:ext cx="685716" cy="685716"/>
            </a:xfrm>
            <a:prstGeom prst="rect">
              <a:avLst/>
            </a:prstGeom>
          </p:spPr>
        </p:pic>
      </p:grpSp>
      <p:cxnSp>
        <p:nvCxnSpPr>
          <p:cNvPr id="21" name="Straight Connector 10">
            <a:extLst>
              <a:ext uri="{FF2B5EF4-FFF2-40B4-BE49-F238E27FC236}">
                <a16:creationId xmlns:a16="http://schemas.microsoft.com/office/drawing/2014/main" id="{157A817D-5799-F244-82D2-70CC375B6B7B}"/>
              </a:ext>
            </a:extLst>
          </p:cNvPr>
          <p:cNvCxnSpPr>
            <a:cxnSpLocks/>
          </p:cNvCxnSpPr>
          <p:nvPr/>
        </p:nvCxnSpPr>
        <p:spPr>
          <a:xfrm flipH="1">
            <a:off x="5759066" y="2092826"/>
            <a:ext cx="4843031"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79D0684A-AE1A-8C44-BA35-3312C5D9F311}"/>
              </a:ext>
            </a:extLst>
          </p:cNvPr>
          <p:cNvSpPr txBox="1">
            <a:spLocks/>
          </p:cNvSpPr>
          <p:nvPr/>
        </p:nvSpPr>
        <p:spPr>
          <a:xfrm>
            <a:off x="5759065" y="2265378"/>
            <a:ext cx="5077547" cy="3718413"/>
          </a:xfrm>
          <a:prstGeom prst="rect">
            <a:avLst/>
          </a:prstGeom>
        </p:spPr>
        <p:txBody>
          <a:bodyPr lIns="0" tIns="0" rIns="0" b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In order to develop the best model for the regression task, we conducted several approaches that include the following: </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Baseline computation</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Manual data cleaning</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Minimum-Redundancy-Maximum-Relevance (MRMR)</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 RelieFf</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Mutual info regression/classification (MIR/MIC)</a:t>
            </a:r>
          </a:p>
          <a:p>
            <a:pPr marL="0" indent="0">
              <a:lnSpc>
                <a:spcPct val="130000"/>
              </a:lnSpc>
              <a:buNone/>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0" indent="0">
              <a:lnSpc>
                <a:spcPct val="130000"/>
              </a:lnSpc>
              <a:buNone/>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CuadroTexto 22">
            <a:extLst>
              <a:ext uri="{FF2B5EF4-FFF2-40B4-BE49-F238E27FC236}">
                <a16:creationId xmlns:a16="http://schemas.microsoft.com/office/drawing/2014/main" id="{FE0B8F7C-708D-6341-B818-2D063EA008C6}"/>
              </a:ext>
            </a:extLst>
          </p:cNvPr>
          <p:cNvSpPr txBox="1"/>
          <p:nvPr/>
        </p:nvSpPr>
        <p:spPr>
          <a:xfrm>
            <a:off x="5635412" y="1388846"/>
            <a:ext cx="5077547"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Lipophilicity</a:t>
            </a:r>
            <a:endParaRPr lang="en-GB" sz="3200" b="1" dirty="0">
              <a:latin typeface="Chronicle Display" pitchFamily="2" charset="0"/>
            </a:endParaRPr>
          </a:p>
        </p:txBody>
      </p:sp>
    </p:spTree>
    <p:extLst>
      <p:ext uri="{BB962C8B-B14F-4D97-AF65-F5344CB8AC3E}">
        <p14:creationId xmlns:p14="http://schemas.microsoft.com/office/powerpoint/2010/main" val="904982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p:txBody>
          <a:bodyPr/>
          <a:lstStyle/>
          <a:p>
            <a:fld id="{6E8EC887-8223-D342-9560-5AEA6C858B76}" type="slidenum">
              <a:rPr lang="es-SE" smtClean="0"/>
              <a:t>15</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7" y="769909"/>
            <a:ext cx="7566906"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Baseline for Lipophilicity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13" name="TextBox 4">
            <a:extLst>
              <a:ext uri="{FF2B5EF4-FFF2-40B4-BE49-F238E27FC236}">
                <a16:creationId xmlns:a16="http://schemas.microsoft.com/office/drawing/2014/main" id="{BD47D18A-A3A7-460B-9865-B5BB7208C36F}"/>
              </a:ext>
            </a:extLst>
          </p:cNvPr>
          <p:cNvSpPr txBox="1"/>
          <p:nvPr/>
        </p:nvSpPr>
        <p:spPr>
          <a:xfrm>
            <a:off x="8546119" y="3059309"/>
            <a:ext cx="2976210" cy="1107996"/>
          </a:xfrm>
          <a:prstGeom prst="rect">
            <a:avLst/>
          </a:prstGeom>
          <a:solidFill>
            <a:schemeClr val="accent1">
              <a:lumMod val="20000"/>
              <a:lumOff val="80000"/>
            </a:schemeClr>
          </a:solidFill>
        </p:spPr>
        <p:txBody>
          <a:bodyPr wrap="square">
            <a:spAutoFit/>
          </a:bodyPr>
          <a:lstStyle/>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RFR | R2: 0.646, MAE: 0.546, MSE: 0.527</a:t>
            </a:r>
          </a:p>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DTR | R2: 0.260, MAE: 0.775, MSE: 1.102</a:t>
            </a:r>
            <a:endParaRPr lang="en-IN" sz="1200" b="1"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lgn="just">
              <a:buFont typeface="Arial" panose="020B0604020202020204" pitchFamily="34" charset="0"/>
              <a:buChar char="•"/>
            </a:pPr>
            <a:r>
              <a:rPr lang="en-IN" sz="1200" b="1" dirty="0">
                <a:latin typeface="Open Sans Light" panose="020B0306030504020204" pitchFamily="34" charset="0"/>
                <a:ea typeface="Open Sans Light" panose="020B0306030504020204" pitchFamily="34" charset="0"/>
                <a:cs typeface="Open Sans Light" panose="020B0306030504020204" pitchFamily="34" charset="0"/>
              </a:rPr>
              <a:t>SVR | R2: 0.689, MAE: 0.503, MSE: 0.463</a:t>
            </a:r>
            <a:endParaRPr lang="en-IN" sz="105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MLPR | R2: 0.652, MAE: 0.514, MSE: 0.517</a:t>
            </a:r>
          </a:p>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XGBR | R2: 0.643, MAE: 0.545, MSE: 0.531</a:t>
            </a:r>
          </a:p>
        </p:txBody>
      </p:sp>
      <p:pic>
        <p:nvPicPr>
          <p:cNvPr id="18" name="Picture 6">
            <a:extLst>
              <a:ext uri="{FF2B5EF4-FFF2-40B4-BE49-F238E27FC236}">
                <a16:creationId xmlns:a16="http://schemas.microsoft.com/office/drawing/2014/main" id="{1C858774-961A-4835-AFE0-4943BC8BB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579" y="2387438"/>
            <a:ext cx="7258163" cy="3190402"/>
          </a:xfrm>
          <a:prstGeom prst="rect">
            <a:avLst/>
          </a:prstGeom>
        </p:spPr>
      </p:pic>
      <p:sp>
        <p:nvSpPr>
          <p:cNvPr id="20" name="TextBox 38">
            <a:extLst>
              <a:ext uri="{FF2B5EF4-FFF2-40B4-BE49-F238E27FC236}">
                <a16:creationId xmlns:a16="http://schemas.microsoft.com/office/drawing/2014/main" id="{0DBAB48C-2110-4111-AA88-7BFF8DF6624B}"/>
              </a:ext>
            </a:extLst>
          </p:cNvPr>
          <p:cNvSpPr txBox="1"/>
          <p:nvPr/>
        </p:nvSpPr>
        <p:spPr>
          <a:xfrm>
            <a:off x="1490597" y="1496186"/>
            <a:ext cx="10038420" cy="749750"/>
          </a:xfrm>
          <a:prstGeom prst="rect">
            <a:avLst/>
          </a:prstGeom>
          <a:noFill/>
        </p:spPr>
        <p:txBody>
          <a:bodyPr wrap="square" rtlCol="0">
            <a:noAutofit/>
          </a:bodyPr>
          <a:lstStyle/>
          <a:p>
            <a:r>
              <a:rPr lang="en-US" sz="1600" dirty="0">
                <a:latin typeface="Open Sans Light" panose="020B0306030504020204" pitchFamily="34" charset="0"/>
                <a:ea typeface="Open Sans Light" panose="020B0306030504020204" pitchFamily="34" charset="0"/>
                <a:cs typeface="Open Sans Light" panose="020B0306030504020204" pitchFamily="34" charset="0"/>
              </a:rPr>
              <a:t>All </a:t>
            </a: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descriptors</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 are fed into the model and with feature selection or hyperparameter tuning algorithm</a:t>
            </a:r>
          </a:p>
        </p:txBody>
      </p:sp>
      <p:sp>
        <p:nvSpPr>
          <p:cNvPr id="21" name="CuadroTexto 20">
            <a:extLst>
              <a:ext uri="{FF2B5EF4-FFF2-40B4-BE49-F238E27FC236}">
                <a16:creationId xmlns:a16="http://schemas.microsoft.com/office/drawing/2014/main" id="{A7B0AA25-5733-4CF2-9360-F211E9F6ABB4}"/>
              </a:ext>
            </a:extLst>
          </p:cNvPr>
          <p:cNvSpPr txBox="1"/>
          <p:nvPr/>
        </p:nvSpPr>
        <p:spPr>
          <a:xfrm>
            <a:off x="8539431" y="2447800"/>
            <a:ext cx="2989586" cy="338554"/>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metrics is </a:t>
            </a: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SVR</a:t>
            </a:r>
            <a:endParaRPr lang="en-IN"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309781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p:txBody>
          <a:bodyPr/>
          <a:lstStyle/>
          <a:p>
            <a:fld id="{6E8EC887-8223-D342-9560-5AEA6C858B76}" type="slidenum">
              <a:rPr lang="es-SE" smtClean="0"/>
              <a:t>16</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7473099"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Manual data cleaning for Lipophilicity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13" name="TextBox 4">
            <a:extLst>
              <a:ext uri="{FF2B5EF4-FFF2-40B4-BE49-F238E27FC236}">
                <a16:creationId xmlns:a16="http://schemas.microsoft.com/office/drawing/2014/main" id="{BD47D18A-A3A7-460B-9865-B5BB7208C36F}"/>
              </a:ext>
            </a:extLst>
          </p:cNvPr>
          <p:cNvSpPr txBox="1"/>
          <p:nvPr/>
        </p:nvSpPr>
        <p:spPr>
          <a:xfrm>
            <a:off x="8546118" y="3123470"/>
            <a:ext cx="2976210" cy="1107996"/>
          </a:xfrm>
          <a:prstGeom prst="rect">
            <a:avLst/>
          </a:prstGeom>
          <a:solidFill>
            <a:schemeClr val="accent1">
              <a:lumMod val="20000"/>
              <a:lumOff val="80000"/>
            </a:schemeClr>
          </a:solidFill>
        </p:spPr>
        <p:txBody>
          <a:bodyPr wrap="square">
            <a:spAutoFit/>
          </a:bodyPr>
          <a:lstStyle/>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RFR | R2: 0.600, MAE: 0.581, MSE: 0.595</a:t>
            </a:r>
          </a:p>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DTR | R2: 0.213, MAE: 0.806, MSE: 1.171</a:t>
            </a:r>
            <a:endParaRPr lang="en-IN" sz="1200" b="1"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lgn="just">
              <a:buFont typeface="Arial" panose="020B0604020202020204" pitchFamily="34" charset="0"/>
              <a:buChar char="•"/>
            </a:pPr>
            <a:r>
              <a:rPr lang="en-IN" sz="1200" b="1" dirty="0">
                <a:latin typeface="Open Sans Light" panose="020B0306030504020204" pitchFamily="34" charset="0"/>
                <a:ea typeface="Open Sans Light" panose="020B0306030504020204" pitchFamily="34" charset="0"/>
                <a:cs typeface="Open Sans Light" panose="020B0306030504020204" pitchFamily="34" charset="0"/>
              </a:rPr>
              <a:t>SVR | R2: 0.690, MAE: 0.502, MSE: 0.462</a:t>
            </a:r>
            <a:endParaRPr lang="en-IN" sz="105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MLPR | R2: 0.625, MAE: 0.521, MSE: 0.558</a:t>
            </a:r>
          </a:p>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XGBR | R2: 0.639, MAE: 0.533, MSE: 0.537</a:t>
            </a:r>
          </a:p>
        </p:txBody>
      </p:sp>
      <p:sp>
        <p:nvSpPr>
          <p:cNvPr id="20" name="TextBox 38">
            <a:extLst>
              <a:ext uri="{FF2B5EF4-FFF2-40B4-BE49-F238E27FC236}">
                <a16:creationId xmlns:a16="http://schemas.microsoft.com/office/drawing/2014/main" id="{0DBAB48C-2110-4111-AA88-7BFF8DF6624B}"/>
              </a:ext>
            </a:extLst>
          </p:cNvPr>
          <p:cNvSpPr txBox="1"/>
          <p:nvPr/>
        </p:nvSpPr>
        <p:spPr>
          <a:xfrm>
            <a:off x="1490597" y="1430332"/>
            <a:ext cx="10031731" cy="749750"/>
          </a:xfrm>
          <a:prstGeom prst="rect">
            <a:avLst/>
          </a:prstGeom>
          <a:noFill/>
        </p:spPr>
        <p:txBody>
          <a:bodyPr wrap="square" rtlCol="0">
            <a:noAutofit/>
          </a:bodyPr>
          <a:lstStyle/>
          <a:p>
            <a:r>
              <a:rPr lang="en-US" sz="1600" dirty="0">
                <a:latin typeface="Open Sans Light" panose="020B0306030504020204" pitchFamily="34" charset="0"/>
                <a:ea typeface="Open Sans Light" panose="020B0306030504020204" pitchFamily="34" charset="0"/>
                <a:cs typeface="Open Sans Light" panose="020B0306030504020204" pitchFamily="34" charset="0"/>
              </a:rPr>
              <a:t>Removal of features that may produce more noise than desired. To do this, we delete </a:t>
            </a: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descriptors with zero variance</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 and </a:t>
            </a: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highly correlated</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 against other non-target features. </a:t>
            </a:r>
          </a:p>
        </p:txBody>
      </p:sp>
      <p:pic>
        <p:nvPicPr>
          <p:cNvPr id="12" name="Picture 7">
            <a:extLst>
              <a:ext uri="{FF2B5EF4-FFF2-40B4-BE49-F238E27FC236}">
                <a16:creationId xmlns:a16="http://schemas.microsoft.com/office/drawing/2014/main" id="{C2BE1DC0-12D8-42B0-B42A-34A2F2DB5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204" y="2285951"/>
            <a:ext cx="7352915" cy="3267990"/>
          </a:xfrm>
          <a:prstGeom prst="rect">
            <a:avLst/>
          </a:prstGeom>
        </p:spPr>
      </p:pic>
      <p:sp>
        <p:nvSpPr>
          <p:cNvPr id="14" name="CuadroTexto 13">
            <a:extLst>
              <a:ext uri="{FF2B5EF4-FFF2-40B4-BE49-F238E27FC236}">
                <a16:creationId xmlns:a16="http://schemas.microsoft.com/office/drawing/2014/main" id="{EED63414-EF28-44D2-8133-21F6C7D4E347}"/>
              </a:ext>
            </a:extLst>
          </p:cNvPr>
          <p:cNvSpPr txBox="1"/>
          <p:nvPr/>
        </p:nvSpPr>
        <p:spPr>
          <a:xfrm>
            <a:off x="8610600" y="2426452"/>
            <a:ext cx="2911728" cy="584775"/>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R2 score has </a:t>
            </a:r>
          </a:p>
          <a:p>
            <a:pPr algn="ctr"/>
            <a:r>
              <a:rPr lang="en-IN" b="1" dirty="0">
                <a:latin typeface="Open Sans Light" panose="020B0306030504020204" pitchFamily="34" charset="0"/>
                <a:ea typeface="Open Sans Light" panose="020B0306030504020204" pitchFamily="34" charset="0"/>
                <a:cs typeface="Open Sans Light" panose="020B0306030504020204" pitchFamily="34" charset="0"/>
              </a:rPr>
              <a:t>159</a:t>
            </a: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 features</a:t>
            </a:r>
          </a:p>
        </p:txBody>
      </p:sp>
      <p:sp>
        <p:nvSpPr>
          <p:cNvPr id="15" name="CuadroTexto 14">
            <a:extLst>
              <a:ext uri="{FF2B5EF4-FFF2-40B4-BE49-F238E27FC236}">
                <a16:creationId xmlns:a16="http://schemas.microsoft.com/office/drawing/2014/main" id="{1B2B8EE5-3EED-4DC4-8EEC-34FA32D0363C}"/>
              </a:ext>
            </a:extLst>
          </p:cNvPr>
          <p:cNvSpPr txBox="1"/>
          <p:nvPr/>
        </p:nvSpPr>
        <p:spPr>
          <a:xfrm>
            <a:off x="1859532" y="5553941"/>
            <a:ext cx="4477711" cy="307777"/>
          </a:xfrm>
          <a:prstGeom prst="rect">
            <a:avLst/>
          </a:prstGeom>
          <a:noFill/>
        </p:spPr>
        <p:txBody>
          <a:bodyPr wrap="square">
            <a:spAutoFit/>
          </a:bodyPr>
          <a:lstStyle/>
          <a:p>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Metrics post hyper parameter optimization </a:t>
            </a:r>
            <a:endParaRPr lang="en-GB"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CuadroTexto 15">
            <a:extLst>
              <a:ext uri="{FF2B5EF4-FFF2-40B4-BE49-F238E27FC236}">
                <a16:creationId xmlns:a16="http://schemas.microsoft.com/office/drawing/2014/main" id="{3342C4A4-68E3-472B-AE58-59EBC2999F73}"/>
              </a:ext>
            </a:extLst>
          </p:cNvPr>
          <p:cNvSpPr txBox="1"/>
          <p:nvPr/>
        </p:nvSpPr>
        <p:spPr>
          <a:xfrm>
            <a:off x="1961475" y="5987018"/>
            <a:ext cx="4375768" cy="369332"/>
          </a:xfrm>
          <a:prstGeom prst="rect">
            <a:avLst/>
          </a:prstGeom>
          <a:solidFill>
            <a:schemeClr val="accent1">
              <a:lumMod val="20000"/>
              <a:lumOff val="80000"/>
            </a:schemeClr>
          </a:solidFill>
          <a:ln w="28575">
            <a:solidFill>
              <a:schemeClr val="tx1"/>
            </a:solidFill>
          </a:ln>
        </p:spPr>
        <p:txBody>
          <a:bodyPr wrap="square">
            <a:spAutoFit/>
          </a:bodyPr>
          <a:lstStyle/>
          <a:p>
            <a:pPr eaLnBrk="0" fontAlgn="base" hangingPunct="0">
              <a:spcBef>
                <a:spcPct val="0"/>
              </a:spcBef>
              <a:spcAft>
                <a:spcPct val="0"/>
              </a:spcAft>
            </a:pPr>
            <a:r>
              <a:rPr lang="en-IN" sz="18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R2: 0.743, MAE: 0.447, MSE: 0.382</a:t>
            </a:r>
          </a:p>
        </p:txBody>
      </p:sp>
      <p:sp>
        <p:nvSpPr>
          <p:cNvPr id="17" name="CuadroTexto 16">
            <a:extLst>
              <a:ext uri="{FF2B5EF4-FFF2-40B4-BE49-F238E27FC236}">
                <a16:creationId xmlns:a16="http://schemas.microsoft.com/office/drawing/2014/main" id="{2ED7D33F-2BC6-49F0-B2F0-E68AB736396B}"/>
              </a:ext>
            </a:extLst>
          </p:cNvPr>
          <p:cNvSpPr txBox="1"/>
          <p:nvPr/>
        </p:nvSpPr>
        <p:spPr>
          <a:xfrm>
            <a:off x="8794989" y="4324412"/>
            <a:ext cx="2310689" cy="307777"/>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Data cleaning process</a:t>
            </a:r>
          </a:p>
        </p:txBody>
      </p:sp>
      <p:sp>
        <p:nvSpPr>
          <p:cNvPr id="21" name="CuadroTexto 20">
            <a:extLst>
              <a:ext uri="{FF2B5EF4-FFF2-40B4-BE49-F238E27FC236}">
                <a16:creationId xmlns:a16="http://schemas.microsoft.com/office/drawing/2014/main" id="{8ED85639-C850-41E8-8FF2-88CF635CF442}"/>
              </a:ext>
            </a:extLst>
          </p:cNvPr>
          <p:cNvSpPr txBox="1"/>
          <p:nvPr/>
        </p:nvSpPr>
        <p:spPr>
          <a:xfrm>
            <a:off x="8546119" y="4778996"/>
            <a:ext cx="2911728" cy="261610"/>
          </a:xfrm>
          <a:prstGeom prst="rect">
            <a:avLst/>
          </a:prstGeom>
          <a:noFill/>
        </p:spPr>
        <p:txBody>
          <a:bodyPr wrap="square">
            <a:spAutoFit/>
          </a:bodyPr>
          <a:lstStyle/>
          <a:p>
            <a:pPr algn="ctr"/>
            <a:r>
              <a:rPr lang="en-IN" sz="1100" dirty="0" err="1">
                <a:latin typeface="Open Sans Light" panose="020B0306030504020204" pitchFamily="34" charset="0"/>
                <a:ea typeface="Open Sans Light" panose="020B0306030504020204" pitchFamily="34" charset="0"/>
                <a:cs typeface="Open Sans Light" panose="020B0306030504020204" pitchFamily="34" charset="0"/>
              </a:rPr>
              <a:t>MolLogP</a:t>
            </a:r>
            <a:r>
              <a:rPr lang="en-IN" sz="1100" dirty="0">
                <a:latin typeface="Open Sans Light" panose="020B0306030504020204" pitchFamily="34" charset="0"/>
                <a:ea typeface="Open Sans Light" panose="020B0306030504020204" pitchFamily="34" charset="0"/>
                <a:cs typeface="Open Sans Light" panose="020B0306030504020204" pitchFamily="34" charset="0"/>
              </a:rPr>
              <a:t> and BCUT2D features</a:t>
            </a:r>
          </a:p>
        </p:txBody>
      </p:sp>
      <p:sp>
        <p:nvSpPr>
          <p:cNvPr id="22" name="CuadroTexto 21">
            <a:extLst>
              <a:ext uri="{FF2B5EF4-FFF2-40B4-BE49-F238E27FC236}">
                <a16:creationId xmlns:a16="http://schemas.microsoft.com/office/drawing/2014/main" id="{16424765-428B-4B94-8FA8-90FE26B00F81}"/>
              </a:ext>
            </a:extLst>
          </p:cNvPr>
          <p:cNvSpPr txBox="1"/>
          <p:nvPr/>
        </p:nvSpPr>
        <p:spPr>
          <a:xfrm>
            <a:off x="8546118" y="5316065"/>
            <a:ext cx="2911728" cy="261610"/>
          </a:xfrm>
          <a:prstGeom prst="rect">
            <a:avLst/>
          </a:prstGeom>
          <a:noFill/>
        </p:spPr>
        <p:txBody>
          <a:bodyPr wrap="square">
            <a:spAutoFit/>
          </a:bodyPr>
          <a:lstStyle/>
          <a:p>
            <a:pPr algn="ctr"/>
            <a:r>
              <a:rPr lang="en-IN" sz="1100" dirty="0">
                <a:latin typeface="Open Sans Light" panose="020B0306030504020204" pitchFamily="34" charset="0"/>
                <a:ea typeface="Open Sans Light" panose="020B0306030504020204" pitchFamily="34" charset="0"/>
                <a:cs typeface="Open Sans Light" panose="020B0306030504020204" pitchFamily="34" charset="0"/>
              </a:rPr>
              <a:t>Zero variance features</a:t>
            </a:r>
          </a:p>
        </p:txBody>
      </p:sp>
      <p:sp>
        <p:nvSpPr>
          <p:cNvPr id="23" name="CuadroTexto 22">
            <a:extLst>
              <a:ext uri="{FF2B5EF4-FFF2-40B4-BE49-F238E27FC236}">
                <a16:creationId xmlns:a16="http://schemas.microsoft.com/office/drawing/2014/main" id="{134E9670-8942-4362-928B-96FAF8AD10E6}"/>
              </a:ext>
            </a:extLst>
          </p:cNvPr>
          <p:cNvSpPr txBox="1"/>
          <p:nvPr/>
        </p:nvSpPr>
        <p:spPr>
          <a:xfrm>
            <a:off x="8546118" y="5827516"/>
            <a:ext cx="2911728" cy="261610"/>
          </a:xfrm>
          <a:prstGeom prst="rect">
            <a:avLst/>
          </a:prstGeom>
          <a:noFill/>
        </p:spPr>
        <p:txBody>
          <a:bodyPr wrap="square">
            <a:spAutoFit/>
          </a:bodyPr>
          <a:lstStyle/>
          <a:p>
            <a:pPr algn="ctr"/>
            <a:r>
              <a:rPr lang="en-IN" sz="1100" dirty="0">
                <a:latin typeface="Open Sans Light" panose="020B0306030504020204" pitchFamily="34" charset="0"/>
                <a:ea typeface="Open Sans Light" panose="020B0306030504020204" pitchFamily="34" charset="0"/>
                <a:cs typeface="Open Sans Light" panose="020B0306030504020204" pitchFamily="34" charset="0"/>
              </a:rPr>
              <a:t>High correlated features</a:t>
            </a:r>
          </a:p>
        </p:txBody>
      </p:sp>
      <p:sp>
        <p:nvSpPr>
          <p:cNvPr id="3" name="Flecha: hacia abajo 2">
            <a:extLst>
              <a:ext uri="{FF2B5EF4-FFF2-40B4-BE49-F238E27FC236}">
                <a16:creationId xmlns:a16="http://schemas.microsoft.com/office/drawing/2014/main" id="{E892947F-2A7E-4214-B6F7-6D2D61F8D7AF}"/>
              </a:ext>
            </a:extLst>
          </p:cNvPr>
          <p:cNvSpPr/>
          <p:nvPr/>
        </p:nvSpPr>
        <p:spPr>
          <a:xfrm>
            <a:off x="9867207" y="5032239"/>
            <a:ext cx="166255" cy="243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echa: hacia abajo 23">
            <a:extLst>
              <a:ext uri="{FF2B5EF4-FFF2-40B4-BE49-F238E27FC236}">
                <a16:creationId xmlns:a16="http://schemas.microsoft.com/office/drawing/2014/main" id="{34D93C11-39E9-49E8-912C-7FAF3CFBEAC1}"/>
              </a:ext>
            </a:extLst>
          </p:cNvPr>
          <p:cNvSpPr/>
          <p:nvPr/>
        </p:nvSpPr>
        <p:spPr>
          <a:xfrm>
            <a:off x="9867207" y="5618601"/>
            <a:ext cx="166255" cy="243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a:extLst>
              <a:ext uri="{FF2B5EF4-FFF2-40B4-BE49-F238E27FC236}">
                <a16:creationId xmlns:a16="http://schemas.microsoft.com/office/drawing/2014/main" id="{9F3761DB-4787-4B8E-9439-45E0BAC871E2}"/>
              </a:ext>
            </a:extLst>
          </p:cNvPr>
          <p:cNvSpPr/>
          <p:nvPr/>
        </p:nvSpPr>
        <p:spPr>
          <a:xfrm>
            <a:off x="8963695" y="4705005"/>
            <a:ext cx="2141983" cy="15258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6902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17</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5317527"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MRMR in Lipophilicity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9" name="TextBox 38">
            <a:extLst>
              <a:ext uri="{FF2B5EF4-FFF2-40B4-BE49-F238E27FC236}">
                <a16:creationId xmlns:a16="http://schemas.microsoft.com/office/drawing/2014/main" id="{7B2CAC8E-152D-4733-AD66-88B8F2E28694}"/>
              </a:ext>
            </a:extLst>
          </p:cNvPr>
          <p:cNvSpPr txBox="1"/>
          <p:nvPr/>
        </p:nvSpPr>
        <p:spPr>
          <a:xfrm>
            <a:off x="1490597" y="1430332"/>
            <a:ext cx="10031731"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Algorithm seeks to find a set of features giving the best possible predictive performance specifically, based on the reasonable trade-off between relevance and redundancy. </a:t>
            </a:r>
          </a:p>
        </p:txBody>
      </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5" name="Picture 3">
            <a:extLst>
              <a:ext uri="{FF2B5EF4-FFF2-40B4-BE49-F238E27FC236}">
                <a16:creationId xmlns:a16="http://schemas.microsoft.com/office/drawing/2014/main" id="{59EAB061-488E-4B5A-BDAE-2B4711A6DE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597" y="2180083"/>
            <a:ext cx="6345896" cy="3044242"/>
          </a:xfrm>
          <a:prstGeom prst="rect">
            <a:avLst/>
          </a:prstGeom>
        </p:spPr>
      </p:pic>
      <p:sp>
        <p:nvSpPr>
          <p:cNvPr id="19" name="TextBox 4">
            <a:extLst>
              <a:ext uri="{FF2B5EF4-FFF2-40B4-BE49-F238E27FC236}">
                <a16:creationId xmlns:a16="http://schemas.microsoft.com/office/drawing/2014/main" id="{4AB3B7D3-F388-4FB8-BA2B-08271C5D7100}"/>
              </a:ext>
            </a:extLst>
          </p:cNvPr>
          <p:cNvSpPr txBox="1"/>
          <p:nvPr/>
        </p:nvSpPr>
        <p:spPr>
          <a:xfrm>
            <a:off x="8176972" y="2999355"/>
            <a:ext cx="3345356" cy="923330"/>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RFR | R2: 0.640, MAE: 0.552, MSE: 0.536</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DTR | R2: 0.199, MAE: 0.799, MSE: 1.193</a:t>
            </a:r>
          </a:p>
          <a:p>
            <a:pPr marL="171450" indent="-171450" eaLnBrk="0" fontAlgn="base" hangingPunct="0">
              <a:spcBef>
                <a:spcPct val="0"/>
              </a:spcBef>
              <a:spcAft>
                <a:spcPct val="0"/>
              </a:spcAft>
              <a:buFont typeface="Arial" panose="020B0604020202020204" pitchFamily="34" charset="0"/>
              <a:buChar char="•"/>
            </a:pPr>
            <a:r>
              <a:rPr lang="en-IN"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R2: 0.694, MAE: 0.502, MSE: 0.456</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MLPR | R2: 0.616, MAE: 0.545, MSE: 0.571</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XGBR | R2: 0.662, MAE: 0.531, MSE: 0.503</a:t>
            </a:r>
          </a:p>
        </p:txBody>
      </p:sp>
      <p:sp>
        <p:nvSpPr>
          <p:cNvPr id="20" name="CuadroTexto 19">
            <a:extLst>
              <a:ext uri="{FF2B5EF4-FFF2-40B4-BE49-F238E27FC236}">
                <a16:creationId xmlns:a16="http://schemas.microsoft.com/office/drawing/2014/main" id="{1EC24799-960C-4886-A0EC-FD37A68132B4}"/>
              </a:ext>
            </a:extLst>
          </p:cNvPr>
          <p:cNvSpPr txBox="1"/>
          <p:nvPr/>
        </p:nvSpPr>
        <p:spPr>
          <a:xfrm>
            <a:off x="8176972" y="2303233"/>
            <a:ext cx="3345356" cy="584775"/>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R2 score has </a:t>
            </a:r>
          </a:p>
          <a:p>
            <a:pPr algn="ctr"/>
            <a:r>
              <a:rPr lang="en-IN" b="1" dirty="0">
                <a:latin typeface="Open Sans Light" panose="020B0306030504020204" pitchFamily="34" charset="0"/>
                <a:ea typeface="Open Sans Light" panose="020B0306030504020204" pitchFamily="34" charset="0"/>
                <a:cs typeface="Open Sans Light" panose="020B0306030504020204" pitchFamily="34" charset="0"/>
              </a:rPr>
              <a:t>165</a:t>
            </a: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 features</a:t>
            </a:r>
          </a:p>
        </p:txBody>
      </p:sp>
      <p:sp>
        <p:nvSpPr>
          <p:cNvPr id="21" name="TextBox 9">
            <a:extLst>
              <a:ext uri="{FF2B5EF4-FFF2-40B4-BE49-F238E27FC236}">
                <a16:creationId xmlns:a16="http://schemas.microsoft.com/office/drawing/2014/main" id="{07C588CD-799F-43A5-AFA0-29671F78DD89}"/>
              </a:ext>
            </a:extLst>
          </p:cNvPr>
          <p:cNvSpPr txBox="1"/>
          <p:nvPr/>
        </p:nvSpPr>
        <p:spPr>
          <a:xfrm>
            <a:off x="8176972" y="4211542"/>
            <a:ext cx="3301306" cy="307777"/>
          </a:xfrm>
          <a:prstGeom prst="rect">
            <a:avLst/>
          </a:prstGeom>
          <a:noFill/>
        </p:spPr>
        <p:txBody>
          <a:bodyPr wrap="square">
            <a:spAutoFit/>
          </a:bodyPr>
          <a:lstStyle>
            <a:defPPr>
              <a:defRPr lang="es-SE"/>
            </a:defPPr>
            <a:lvl1pPr algn="ctr">
              <a:defRPr sz="1400" b="1">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IN" dirty="0"/>
              <a:t>R2 scores/Model with less features</a:t>
            </a:r>
          </a:p>
        </p:txBody>
      </p:sp>
      <p:sp>
        <p:nvSpPr>
          <p:cNvPr id="22" name="TextBox 4">
            <a:extLst>
              <a:ext uri="{FF2B5EF4-FFF2-40B4-BE49-F238E27FC236}">
                <a16:creationId xmlns:a16="http://schemas.microsoft.com/office/drawing/2014/main" id="{68F23B15-620B-4927-AB79-384EECAD3691}"/>
              </a:ext>
            </a:extLst>
          </p:cNvPr>
          <p:cNvSpPr txBox="1"/>
          <p:nvPr/>
        </p:nvSpPr>
        <p:spPr>
          <a:xfrm>
            <a:off x="8176972" y="4624161"/>
            <a:ext cx="3345356" cy="600164"/>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XGBR | 50 features: 0.492</a:t>
            </a:r>
          </a:p>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XGBR | 65 features: 0.596 </a:t>
            </a:r>
          </a:p>
          <a:p>
            <a:pPr marL="171450" indent="-171450" eaLnBrk="0" fontAlgn="base" hangingPunct="0">
              <a:spcBef>
                <a:spcPct val="0"/>
              </a:spcBef>
              <a:spcAft>
                <a:spcPct val="0"/>
              </a:spcAft>
              <a:buFont typeface="Arial" panose="020B0604020202020204" pitchFamily="34" charset="0"/>
              <a:buChar char="•"/>
            </a:pPr>
            <a:r>
              <a:rPr lang="en-U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XGBR | 80 features: 0.653</a:t>
            </a:r>
          </a:p>
        </p:txBody>
      </p:sp>
      <p:sp>
        <p:nvSpPr>
          <p:cNvPr id="23" name="CuadroTexto 22">
            <a:extLst>
              <a:ext uri="{FF2B5EF4-FFF2-40B4-BE49-F238E27FC236}">
                <a16:creationId xmlns:a16="http://schemas.microsoft.com/office/drawing/2014/main" id="{9D427D62-4806-48EA-90F0-1E5A3F680B6F}"/>
              </a:ext>
            </a:extLst>
          </p:cNvPr>
          <p:cNvSpPr txBox="1"/>
          <p:nvPr/>
        </p:nvSpPr>
        <p:spPr>
          <a:xfrm>
            <a:off x="1859532" y="5513126"/>
            <a:ext cx="4477711" cy="307777"/>
          </a:xfrm>
          <a:prstGeom prst="rect">
            <a:avLst/>
          </a:prstGeom>
          <a:noFill/>
        </p:spPr>
        <p:txBody>
          <a:bodyPr wrap="square">
            <a:spAutoFit/>
          </a:bodyPr>
          <a:lstStyle/>
          <a:p>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Metrics post hyper parameter optimization </a:t>
            </a:r>
            <a:endParaRPr lang="en-GB"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CuadroTexto 23">
            <a:extLst>
              <a:ext uri="{FF2B5EF4-FFF2-40B4-BE49-F238E27FC236}">
                <a16:creationId xmlns:a16="http://schemas.microsoft.com/office/drawing/2014/main" id="{6EC77E8D-7CF4-4CC8-B963-D8CC40A6895B}"/>
              </a:ext>
            </a:extLst>
          </p:cNvPr>
          <p:cNvSpPr txBox="1"/>
          <p:nvPr/>
        </p:nvSpPr>
        <p:spPr>
          <a:xfrm>
            <a:off x="1961475" y="5987018"/>
            <a:ext cx="4375768" cy="369332"/>
          </a:xfrm>
          <a:prstGeom prst="rect">
            <a:avLst/>
          </a:prstGeom>
          <a:solidFill>
            <a:schemeClr val="accent1">
              <a:lumMod val="20000"/>
              <a:lumOff val="80000"/>
            </a:schemeClr>
          </a:solidFill>
          <a:ln w="28575">
            <a:solidFill>
              <a:schemeClr val="tx1"/>
            </a:solidFill>
          </a:ln>
        </p:spPr>
        <p:txBody>
          <a:bodyPr wrap="square">
            <a:spAutoFit/>
          </a:bodyPr>
          <a:lstStyle/>
          <a:p>
            <a:pPr eaLnBrk="0" fontAlgn="base" hangingPunct="0">
              <a:spcBef>
                <a:spcPct val="0"/>
              </a:spcBef>
              <a:spcAft>
                <a:spcPct val="0"/>
              </a:spcAft>
            </a:pPr>
            <a:r>
              <a:rPr lang="en-IN" sz="18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R2: 0.748, MAE: 0.447, MSE: 0.374</a:t>
            </a:r>
          </a:p>
        </p:txBody>
      </p:sp>
    </p:spTree>
    <p:extLst>
      <p:ext uri="{BB962C8B-B14F-4D97-AF65-F5344CB8AC3E}">
        <p14:creationId xmlns:p14="http://schemas.microsoft.com/office/powerpoint/2010/main" val="268718291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18</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5528390"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RELIEFF in Lipophilicity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9" name="TextBox 38">
            <a:extLst>
              <a:ext uri="{FF2B5EF4-FFF2-40B4-BE49-F238E27FC236}">
                <a16:creationId xmlns:a16="http://schemas.microsoft.com/office/drawing/2014/main" id="{7B2CAC8E-152D-4733-AD66-88B8F2E28694}"/>
              </a:ext>
            </a:extLst>
          </p:cNvPr>
          <p:cNvSpPr txBox="1"/>
          <p:nvPr/>
        </p:nvSpPr>
        <p:spPr>
          <a:xfrm>
            <a:off x="1490597" y="1430332"/>
            <a:ext cx="10031731"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This method assumes the dependencies between features and tries to estimate the quality of attributes based on how well the attribute can distinguish between instances that are near to each other.</a:t>
            </a:r>
          </a:p>
        </p:txBody>
      </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9" name="TextBox 4">
            <a:extLst>
              <a:ext uri="{FF2B5EF4-FFF2-40B4-BE49-F238E27FC236}">
                <a16:creationId xmlns:a16="http://schemas.microsoft.com/office/drawing/2014/main" id="{4AB3B7D3-F388-4FB8-BA2B-08271C5D7100}"/>
              </a:ext>
            </a:extLst>
          </p:cNvPr>
          <p:cNvSpPr txBox="1"/>
          <p:nvPr/>
        </p:nvSpPr>
        <p:spPr>
          <a:xfrm>
            <a:off x="8176972" y="2999355"/>
            <a:ext cx="3345356" cy="923330"/>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RFR | R2: 0.647, MAE: 0.548, MSE: 0.526</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DTR | R2: 0.204, MAE: 0.800, MSE: 1.185</a:t>
            </a:r>
          </a:p>
          <a:p>
            <a:pPr marL="171450" indent="-171450" eaLnBrk="0" fontAlgn="base" hangingPunct="0">
              <a:spcBef>
                <a:spcPct val="0"/>
              </a:spcBef>
              <a:spcAft>
                <a:spcPct val="0"/>
              </a:spcAft>
              <a:buFont typeface="Arial" panose="020B0604020202020204" pitchFamily="34" charset="0"/>
              <a:buChar char="•"/>
            </a:pPr>
            <a:r>
              <a:rPr lang="en-IN"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R2: 0.701, MAE: 0.492, MSE: 0.445</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MLPR | R2: 0.679, MAE: 0.517, MSE: 0.478</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XGBR | R2: 0.670, MAE: 0.521, MSE: 0.491</a:t>
            </a:r>
          </a:p>
        </p:txBody>
      </p:sp>
      <p:sp>
        <p:nvSpPr>
          <p:cNvPr id="20" name="CuadroTexto 19">
            <a:extLst>
              <a:ext uri="{FF2B5EF4-FFF2-40B4-BE49-F238E27FC236}">
                <a16:creationId xmlns:a16="http://schemas.microsoft.com/office/drawing/2014/main" id="{1EC24799-960C-4886-A0EC-FD37A68132B4}"/>
              </a:ext>
            </a:extLst>
          </p:cNvPr>
          <p:cNvSpPr txBox="1"/>
          <p:nvPr/>
        </p:nvSpPr>
        <p:spPr>
          <a:xfrm>
            <a:off x="8176972" y="2303233"/>
            <a:ext cx="3345356" cy="584775"/>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R2 score has </a:t>
            </a:r>
          </a:p>
          <a:p>
            <a:pPr algn="ctr"/>
            <a:r>
              <a:rPr lang="en-IN" b="1" dirty="0">
                <a:latin typeface="Open Sans Light" panose="020B0306030504020204" pitchFamily="34" charset="0"/>
                <a:ea typeface="Open Sans Light" panose="020B0306030504020204" pitchFamily="34" charset="0"/>
                <a:cs typeface="Open Sans Light" panose="020B0306030504020204" pitchFamily="34" charset="0"/>
              </a:rPr>
              <a:t>165</a:t>
            </a: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 features</a:t>
            </a:r>
          </a:p>
        </p:txBody>
      </p:sp>
      <p:sp>
        <p:nvSpPr>
          <p:cNvPr id="21" name="TextBox 9">
            <a:extLst>
              <a:ext uri="{FF2B5EF4-FFF2-40B4-BE49-F238E27FC236}">
                <a16:creationId xmlns:a16="http://schemas.microsoft.com/office/drawing/2014/main" id="{07C588CD-799F-43A5-AFA0-29671F78DD89}"/>
              </a:ext>
            </a:extLst>
          </p:cNvPr>
          <p:cNvSpPr txBox="1"/>
          <p:nvPr/>
        </p:nvSpPr>
        <p:spPr>
          <a:xfrm>
            <a:off x="8176972" y="4211542"/>
            <a:ext cx="3301306" cy="307777"/>
          </a:xfrm>
          <a:prstGeom prst="rect">
            <a:avLst/>
          </a:prstGeom>
          <a:noFill/>
        </p:spPr>
        <p:txBody>
          <a:bodyPr wrap="square">
            <a:spAutoFit/>
          </a:bodyPr>
          <a:lstStyle>
            <a:defPPr>
              <a:defRPr lang="es-SE"/>
            </a:defPPr>
            <a:lvl1pPr algn="ctr">
              <a:defRPr sz="1400" b="1">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IN" dirty="0"/>
              <a:t>R2 scores/Model with less features</a:t>
            </a:r>
          </a:p>
        </p:txBody>
      </p:sp>
      <p:sp>
        <p:nvSpPr>
          <p:cNvPr id="22" name="TextBox 4">
            <a:extLst>
              <a:ext uri="{FF2B5EF4-FFF2-40B4-BE49-F238E27FC236}">
                <a16:creationId xmlns:a16="http://schemas.microsoft.com/office/drawing/2014/main" id="{68F23B15-620B-4927-AB79-384EECAD3691}"/>
              </a:ext>
            </a:extLst>
          </p:cNvPr>
          <p:cNvSpPr txBox="1"/>
          <p:nvPr/>
        </p:nvSpPr>
        <p:spPr>
          <a:xfrm>
            <a:off x="8176972" y="4624161"/>
            <a:ext cx="3345356" cy="600164"/>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30 features: 0.621</a:t>
            </a:r>
          </a:p>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60 features: 0.644 </a:t>
            </a:r>
          </a:p>
          <a:p>
            <a:pPr marL="171450" indent="-171450" eaLnBrk="0" fontAlgn="base" hangingPunct="0">
              <a:spcBef>
                <a:spcPct val="0"/>
              </a:spcBef>
              <a:spcAft>
                <a:spcPct val="0"/>
              </a:spcAft>
              <a:buFont typeface="Arial" panose="020B0604020202020204" pitchFamily="34" charset="0"/>
              <a:buChar char="•"/>
            </a:pPr>
            <a:r>
              <a:rPr lang="en-U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90 features: 0.668</a:t>
            </a:r>
          </a:p>
        </p:txBody>
      </p:sp>
      <p:sp>
        <p:nvSpPr>
          <p:cNvPr id="23" name="CuadroTexto 22">
            <a:extLst>
              <a:ext uri="{FF2B5EF4-FFF2-40B4-BE49-F238E27FC236}">
                <a16:creationId xmlns:a16="http://schemas.microsoft.com/office/drawing/2014/main" id="{9D427D62-4806-48EA-90F0-1E5A3F680B6F}"/>
              </a:ext>
            </a:extLst>
          </p:cNvPr>
          <p:cNvSpPr txBox="1"/>
          <p:nvPr/>
        </p:nvSpPr>
        <p:spPr>
          <a:xfrm>
            <a:off x="1859532" y="5513126"/>
            <a:ext cx="4477711" cy="307777"/>
          </a:xfrm>
          <a:prstGeom prst="rect">
            <a:avLst/>
          </a:prstGeom>
          <a:noFill/>
        </p:spPr>
        <p:txBody>
          <a:bodyPr wrap="square">
            <a:spAutoFit/>
          </a:bodyPr>
          <a:lstStyle/>
          <a:p>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Metrics post hyper parameter optimization </a:t>
            </a:r>
            <a:endParaRPr lang="en-GB"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CuadroTexto 23">
            <a:extLst>
              <a:ext uri="{FF2B5EF4-FFF2-40B4-BE49-F238E27FC236}">
                <a16:creationId xmlns:a16="http://schemas.microsoft.com/office/drawing/2014/main" id="{6EC77E8D-7CF4-4CC8-B963-D8CC40A6895B}"/>
              </a:ext>
            </a:extLst>
          </p:cNvPr>
          <p:cNvSpPr txBox="1"/>
          <p:nvPr/>
        </p:nvSpPr>
        <p:spPr>
          <a:xfrm>
            <a:off x="1961475" y="5987018"/>
            <a:ext cx="4375768" cy="369332"/>
          </a:xfrm>
          <a:prstGeom prst="rect">
            <a:avLst/>
          </a:prstGeom>
          <a:solidFill>
            <a:schemeClr val="accent1">
              <a:lumMod val="20000"/>
              <a:lumOff val="80000"/>
            </a:schemeClr>
          </a:solidFill>
          <a:ln w="28575">
            <a:solidFill>
              <a:schemeClr val="tx1"/>
            </a:solidFill>
          </a:ln>
        </p:spPr>
        <p:txBody>
          <a:bodyPr wrap="square">
            <a:spAutoFit/>
          </a:bodyPr>
          <a:lstStyle/>
          <a:p>
            <a:pPr eaLnBrk="0" fontAlgn="base" hangingPunct="0">
              <a:spcBef>
                <a:spcPct val="0"/>
              </a:spcBef>
              <a:spcAft>
                <a:spcPct val="0"/>
              </a:spcAft>
            </a:pPr>
            <a:r>
              <a:rPr lang="en-IN" sz="18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R2: 0.753, MAE: 0.446, MSE: 0.367</a:t>
            </a:r>
          </a:p>
        </p:txBody>
      </p:sp>
      <p:pic>
        <p:nvPicPr>
          <p:cNvPr id="25" name="Picture 5">
            <a:extLst>
              <a:ext uri="{FF2B5EF4-FFF2-40B4-BE49-F238E27FC236}">
                <a16:creationId xmlns:a16="http://schemas.microsoft.com/office/drawing/2014/main" id="{C87C3A01-C7F3-4D53-A69A-B3D558C9C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598" y="2196515"/>
            <a:ext cx="6345896" cy="3011378"/>
          </a:xfrm>
          <a:prstGeom prst="rect">
            <a:avLst/>
          </a:prstGeom>
        </p:spPr>
      </p:pic>
    </p:spTree>
    <p:extLst>
      <p:ext uri="{BB962C8B-B14F-4D97-AF65-F5344CB8AC3E}">
        <p14:creationId xmlns:p14="http://schemas.microsoft.com/office/powerpoint/2010/main" val="261866479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19</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5528390"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MIR in Lipophilicity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9" name="TextBox 38">
            <a:extLst>
              <a:ext uri="{FF2B5EF4-FFF2-40B4-BE49-F238E27FC236}">
                <a16:creationId xmlns:a16="http://schemas.microsoft.com/office/drawing/2014/main" id="{7B2CAC8E-152D-4733-AD66-88B8F2E28694}"/>
              </a:ext>
            </a:extLst>
          </p:cNvPr>
          <p:cNvSpPr txBox="1"/>
          <p:nvPr/>
        </p:nvSpPr>
        <p:spPr>
          <a:xfrm>
            <a:off x="1490597" y="1430332"/>
            <a:ext cx="10031731"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It measures Mutual Information Regression between a matrix containing a set of feature vectors and the target. Explains how much information about the target the variable will be obtained by having observed a feature. </a:t>
            </a:r>
          </a:p>
        </p:txBody>
      </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9" name="TextBox 4">
            <a:extLst>
              <a:ext uri="{FF2B5EF4-FFF2-40B4-BE49-F238E27FC236}">
                <a16:creationId xmlns:a16="http://schemas.microsoft.com/office/drawing/2014/main" id="{4AB3B7D3-F388-4FB8-BA2B-08271C5D7100}"/>
              </a:ext>
            </a:extLst>
          </p:cNvPr>
          <p:cNvSpPr txBox="1"/>
          <p:nvPr/>
        </p:nvSpPr>
        <p:spPr>
          <a:xfrm>
            <a:off x="8176972" y="2999355"/>
            <a:ext cx="3345356" cy="923330"/>
          </a:xfrm>
          <a:prstGeom prst="rect">
            <a:avLst/>
          </a:prstGeom>
          <a:solidFill>
            <a:schemeClr val="accent1">
              <a:lumMod val="20000"/>
              <a:lumOff val="80000"/>
            </a:schemeClr>
          </a:solid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RFR | R2: 0.643, MAE: 0.546, MSE: 0.532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DTR | R2: 0.243, MAE: 0.755, MSE: 1.127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SVR | R2: 0.690, MAE: 0.508, MSE: 0.462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MLPR | R2: 0.639, MAE: 0.547, MSE: 0.537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XGBR | R2: 0.650, MAE: 0.544, MSE: 0.521</a:t>
            </a:r>
            <a:endParaRPr kumimoji="0" lang="en-IN" sz="105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CuadroTexto 19">
            <a:extLst>
              <a:ext uri="{FF2B5EF4-FFF2-40B4-BE49-F238E27FC236}">
                <a16:creationId xmlns:a16="http://schemas.microsoft.com/office/drawing/2014/main" id="{1EC24799-960C-4886-A0EC-FD37A68132B4}"/>
              </a:ext>
            </a:extLst>
          </p:cNvPr>
          <p:cNvSpPr txBox="1"/>
          <p:nvPr/>
        </p:nvSpPr>
        <p:spPr>
          <a:xfrm>
            <a:off x="8176972" y="2303233"/>
            <a:ext cx="3345356" cy="584775"/>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R2 score has </a:t>
            </a:r>
          </a:p>
          <a:p>
            <a:pPr algn="ctr"/>
            <a:r>
              <a:rPr lang="en-IN" b="1" dirty="0">
                <a:latin typeface="Open Sans Light" panose="020B0306030504020204" pitchFamily="34" charset="0"/>
                <a:ea typeface="Open Sans Light" panose="020B0306030504020204" pitchFamily="34" charset="0"/>
                <a:cs typeface="Open Sans Light" panose="020B0306030504020204" pitchFamily="34" charset="0"/>
              </a:rPr>
              <a:t>125</a:t>
            </a: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 features</a:t>
            </a:r>
          </a:p>
        </p:txBody>
      </p:sp>
      <p:sp>
        <p:nvSpPr>
          <p:cNvPr id="21" name="TextBox 9">
            <a:extLst>
              <a:ext uri="{FF2B5EF4-FFF2-40B4-BE49-F238E27FC236}">
                <a16:creationId xmlns:a16="http://schemas.microsoft.com/office/drawing/2014/main" id="{07C588CD-799F-43A5-AFA0-29671F78DD89}"/>
              </a:ext>
            </a:extLst>
          </p:cNvPr>
          <p:cNvSpPr txBox="1"/>
          <p:nvPr/>
        </p:nvSpPr>
        <p:spPr>
          <a:xfrm>
            <a:off x="8176972" y="4211542"/>
            <a:ext cx="3301306" cy="307777"/>
          </a:xfrm>
          <a:prstGeom prst="rect">
            <a:avLst/>
          </a:prstGeom>
          <a:noFill/>
        </p:spPr>
        <p:txBody>
          <a:bodyPr wrap="square">
            <a:spAutoFit/>
          </a:bodyPr>
          <a:lstStyle>
            <a:defPPr>
              <a:defRPr lang="es-SE"/>
            </a:defPPr>
            <a:lvl1pPr algn="ctr">
              <a:defRPr sz="1400" b="1">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IN" dirty="0"/>
              <a:t>R2 scores/Model with less features</a:t>
            </a:r>
          </a:p>
        </p:txBody>
      </p:sp>
      <p:sp>
        <p:nvSpPr>
          <p:cNvPr id="22" name="TextBox 4">
            <a:extLst>
              <a:ext uri="{FF2B5EF4-FFF2-40B4-BE49-F238E27FC236}">
                <a16:creationId xmlns:a16="http://schemas.microsoft.com/office/drawing/2014/main" id="{68F23B15-620B-4927-AB79-384EECAD3691}"/>
              </a:ext>
            </a:extLst>
          </p:cNvPr>
          <p:cNvSpPr txBox="1"/>
          <p:nvPr/>
        </p:nvSpPr>
        <p:spPr>
          <a:xfrm>
            <a:off x="8176972" y="4624161"/>
            <a:ext cx="3345356" cy="600164"/>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30 features: 0.642</a:t>
            </a:r>
          </a:p>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60 features: 0.661 </a:t>
            </a:r>
          </a:p>
          <a:p>
            <a:pPr marL="171450" indent="-171450" eaLnBrk="0" fontAlgn="base" hangingPunct="0">
              <a:spcBef>
                <a:spcPct val="0"/>
              </a:spcBef>
              <a:spcAft>
                <a:spcPct val="0"/>
              </a:spcAft>
              <a:buFont typeface="Arial" panose="020B0604020202020204" pitchFamily="34" charset="0"/>
              <a:buChar char="•"/>
            </a:pPr>
            <a:r>
              <a:rPr lang="en-U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90 features: 0.678</a:t>
            </a:r>
          </a:p>
        </p:txBody>
      </p:sp>
      <p:sp>
        <p:nvSpPr>
          <p:cNvPr id="23" name="CuadroTexto 22">
            <a:extLst>
              <a:ext uri="{FF2B5EF4-FFF2-40B4-BE49-F238E27FC236}">
                <a16:creationId xmlns:a16="http://schemas.microsoft.com/office/drawing/2014/main" id="{9D427D62-4806-48EA-90F0-1E5A3F680B6F}"/>
              </a:ext>
            </a:extLst>
          </p:cNvPr>
          <p:cNvSpPr txBox="1"/>
          <p:nvPr/>
        </p:nvSpPr>
        <p:spPr>
          <a:xfrm>
            <a:off x="1859532" y="5513126"/>
            <a:ext cx="4477711" cy="307777"/>
          </a:xfrm>
          <a:prstGeom prst="rect">
            <a:avLst/>
          </a:prstGeom>
          <a:noFill/>
        </p:spPr>
        <p:txBody>
          <a:bodyPr wrap="square">
            <a:spAutoFit/>
          </a:bodyPr>
          <a:lstStyle/>
          <a:p>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Metrics post hyper parameter optimization </a:t>
            </a:r>
            <a:endParaRPr lang="en-GB"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CuadroTexto 23">
            <a:extLst>
              <a:ext uri="{FF2B5EF4-FFF2-40B4-BE49-F238E27FC236}">
                <a16:creationId xmlns:a16="http://schemas.microsoft.com/office/drawing/2014/main" id="{6EC77E8D-7CF4-4CC8-B963-D8CC40A6895B}"/>
              </a:ext>
            </a:extLst>
          </p:cNvPr>
          <p:cNvSpPr txBox="1"/>
          <p:nvPr/>
        </p:nvSpPr>
        <p:spPr>
          <a:xfrm>
            <a:off x="1961475" y="5987018"/>
            <a:ext cx="4375768" cy="369332"/>
          </a:xfrm>
          <a:prstGeom prst="rect">
            <a:avLst/>
          </a:prstGeom>
          <a:solidFill>
            <a:schemeClr val="accent1">
              <a:lumMod val="20000"/>
              <a:lumOff val="80000"/>
            </a:schemeClr>
          </a:solidFill>
          <a:ln w="28575">
            <a:solidFill>
              <a:schemeClr val="tx1"/>
            </a:solidFill>
          </a:ln>
        </p:spPr>
        <p:txBody>
          <a:bodyPr wrap="square">
            <a:spAutoFit/>
          </a:bodyPr>
          <a:lstStyle/>
          <a:p>
            <a:pPr eaLnBrk="0" fontAlgn="base" hangingPunct="0">
              <a:spcBef>
                <a:spcPct val="0"/>
              </a:spcBef>
              <a:spcAft>
                <a:spcPct val="0"/>
              </a:spcAft>
            </a:pPr>
            <a:r>
              <a:rPr lang="en-IN" sz="18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SVR | R2: 0.737, MAE: 0.462, MSE: 0.391</a:t>
            </a:r>
          </a:p>
        </p:txBody>
      </p:sp>
      <p:pic>
        <p:nvPicPr>
          <p:cNvPr id="26" name="Picture 2">
            <a:extLst>
              <a:ext uri="{FF2B5EF4-FFF2-40B4-BE49-F238E27FC236}">
                <a16:creationId xmlns:a16="http://schemas.microsoft.com/office/drawing/2014/main" id="{6504CB6A-204A-4311-949C-EFFB973B6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4343" y="2346197"/>
            <a:ext cx="6345896" cy="2910818"/>
          </a:xfrm>
          <a:prstGeom prst="rect">
            <a:avLst/>
          </a:prstGeom>
        </p:spPr>
      </p:pic>
    </p:spTree>
    <p:extLst>
      <p:ext uri="{BB962C8B-B14F-4D97-AF65-F5344CB8AC3E}">
        <p14:creationId xmlns:p14="http://schemas.microsoft.com/office/powerpoint/2010/main" val="167355860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FBA3278-C6CB-0A45-841C-C794508466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2230" y="2307729"/>
            <a:ext cx="7967540" cy="408860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a:extLst>
              <a:ext uri="{FF2B5EF4-FFF2-40B4-BE49-F238E27FC236}">
                <a16:creationId xmlns:a16="http://schemas.microsoft.com/office/drawing/2014/main" id="{BE169F69-F7E7-BA4C-9D59-0D9C2642333B}"/>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450B3177-50ED-984B-A215-598D02E2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B22A0AD-B343-6F47-89F6-367B5616052C}"/>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9" name="CuadroTexto 8">
            <a:extLst>
              <a:ext uri="{FF2B5EF4-FFF2-40B4-BE49-F238E27FC236}">
                <a16:creationId xmlns:a16="http://schemas.microsoft.com/office/drawing/2014/main" id="{6D71A4F8-5D86-1D43-9CE9-C5286A7F7FBA}"/>
              </a:ext>
            </a:extLst>
          </p:cNvPr>
          <p:cNvSpPr txBox="1"/>
          <p:nvPr/>
        </p:nvSpPr>
        <p:spPr>
          <a:xfrm>
            <a:off x="1490596" y="769909"/>
            <a:ext cx="5999967" cy="584775"/>
          </a:xfrm>
          <a:prstGeom prst="rect">
            <a:avLst/>
          </a:prstGeom>
          <a:noFill/>
        </p:spPr>
        <p:txBody>
          <a:bodyPr wrap="square" rtlCol="0">
            <a:spAutoFit/>
          </a:bodyPr>
          <a:lstStyle/>
          <a:p>
            <a:r>
              <a:rPr lang="en-GB" sz="3200" b="1" dirty="0">
                <a:latin typeface="Chronicle Display Black" pitchFamily="2" charset="0"/>
              </a:rPr>
              <a:t>Early drug discovery process</a:t>
            </a:r>
          </a:p>
        </p:txBody>
      </p:sp>
      <p:sp>
        <p:nvSpPr>
          <p:cNvPr id="10" name="CuadroTexto 9">
            <a:extLst>
              <a:ext uri="{FF2B5EF4-FFF2-40B4-BE49-F238E27FC236}">
                <a16:creationId xmlns:a16="http://schemas.microsoft.com/office/drawing/2014/main" id="{E9B1F854-BFCD-424E-9B53-291FFA083255}"/>
              </a:ext>
            </a:extLst>
          </p:cNvPr>
          <p:cNvSpPr txBox="1"/>
          <p:nvPr/>
        </p:nvSpPr>
        <p:spPr>
          <a:xfrm>
            <a:off x="1490596" y="1691516"/>
            <a:ext cx="2795958" cy="369332"/>
          </a:xfrm>
          <a:prstGeom prst="rect">
            <a:avLst/>
          </a:prstGeom>
          <a:noFill/>
        </p:spPr>
        <p:txBody>
          <a:bodyPr wrap="none" rtlCol="0">
            <a:spAutoFit/>
          </a:bodyPr>
          <a:lstStyle/>
          <a:p>
            <a:r>
              <a:rPr lang="en-GB" b="1" dirty="0">
                <a:latin typeface="Open Sans SemiBold" pitchFamily="2" charset="0"/>
                <a:ea typeface="Open Sans SemiBold" pitchFamily="2" charset="0"/>
                <a:cs typeface="Open Sans SemiBold" pitchFamily="2" charset="0"/>
              </a:rPr>
              <a:t>Drug discovery pipeline</a:t>
            </a:r>
          </a:p>
        </p:txBody>
      </p:sp>
      <p:sp>
        <p:nvSpPr>
          <p:cNvPr id="5" name="Rectángulo 4">
            <a:extLst>
              <a:ext uri="{FF2B5EF4-FFF2-40B4-BE49-F238E27FC236}">
                <a16:creationId xmlns:a16="http://schemas.microsoft.com/office/drawing/2014/main" id="{05D36959-B803-1546-A64D-58D6EEDCEB49}"/>
              </a:ext>
            </a:extLst>
          </p:cNvPr>
          <p:cNvSpPr/>
          <p:nvPr/>
        </p:nvSpPr>
        <p:spPr>
          <a:xfrm>
            <a:off x="1909823" y="2267744"/>
            <a:ext cx="8072377" cy="427325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32ED1AC-30B1-4FC7-A7C7-BC04DF17C892}"/>
              </a:ext>
            </a:extLst>
          </p:cNvPr>
          <p:cNvSpPr txBox="1"/>
          <p:nvPr/>
        </p:nvSpPr>
        <p:spPr>
          <a:xfrm>
            <a:off x="1843320" y="6542230"/>
            <a:ext cx="9612505" cy="246221"/>
          </a:xfrm>
          <a:prstGeom prst="rect">
            <a:avLst/>
          </a:prstGeom>
          <a:noFill/>
        </p:spPr>
        <p:txBody>
          <a:bodyPr wrap="square">
            <a:spAutoFit/>
          </a:bodyPr>
          <a:lstStyle/>
          <a:p>
            <a:r>
              <a:rPr lang="en-IN" sz="1000" i="1" dirty="0"/>
              <a:t>Image Reference: https://www.researchgate.net/publication/335215729_Medicinal_Biotechnology_for_Disease_Modeling_Clinical_Therapy_and_Drug_Discovery_and_Development</a:t>
            </a:r>
          </a:p>
        </p:txBody>
      </p:sp>
    </p:spTree>
    <p:extLst>
      <p:ext uri="{BB962C8B-B14F-4D97-AF65-F5344CB8AC3E}">
        <p14:creationId xmlns:p14="http://schemas.microsoft.com/office/powerpoint/2010/main" val="2011916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p:txBody>
          <a:bodyPr/>
          <a:lstStyle/>
          <a:p>
            <a:fld id="{6E8EC887-8223-D342-9560-5AEA6C858B76}" type="slidenum">
              <a:rPr lang="es-SE" smtClean="0"/>
              <a:t>20</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7" y="769909"/>
            <a:ext cx="6513372"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Fingerprints in Lipophilicity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13" name="TextBox 4">
            <a:extLst>
              <a:ext uri="{FF2B5EF4-FFF2-40B4-BE49-F238E27FC236}">
                <a16:creationId xmlns:a16="http://schemas.microsoft.com/office/drawing/2014/main" id="{BD47D18A-A3A7-460B-9865-B5BB7208C36F}"/>
              </a:ext>
            </a:extLst>
          </p:cNvPr>
          <p:cNvSpPr txBox="1"/>
          <p:nvPr/>
        </p:nvSpPr>
        <p:spPr>
          <a:xfrm>
            <a:off x="8546119" y="3059309"/>
            <a:ext cx="2976210" cy="923330"/>
          </a:xfrm>
          <a:prstGeom prst="rect">
            <a:avLst/>
          </a:prstGeom>
          <a:solidFill>
            <a:schemeClr val="accent1">
              <a:lumMod val="20000"/>
              <a:lumOff val="80000"/>
            </a:schemeClr>
          </a:solidFill>
        </p:spPr>
        <p:txBody>
          <a:bodyPr wrap="square">
            <a:spAutoFit/>
          </a:bodyPr>
          <a:lstStyle/>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LR | R2: 0.38, MAE: 0.72, MSE: 0.92</a:t>
            </a:r>
          </a:p>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RFR | R2: 0.50, MAE: 0.66, MSE: 0.74</a:t>
            </a:r>
          </a:p>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DTR | R2: 0.05, MAE: 0.86, MSE: 1.42</a:t>
            </a:r>
          </a:p>
          <a:p>
            <a:pPr marL="171450" indent="-171450" algn="just">
              <a:buFont typeface="Arial" panose="020B0604020202020204" pitchFamily="34" charset="0"/>
              <a:buChar char="•"/>
            </a:pPr>
            <a:r>
              <a:rPr lang="en-IN" sz="1200" b="1" dirty="0">
                <a:latin typeface="Open Sans Light" panose="020B0306030504020204" pitchFamily="34" charset="0"/>
                <a:ea typeface="Open Sans Light" panose="020B0306030504020204" pitchFamily="34" charset="0"/>
                <a:cs typeface="Open Sans Light" panose="020B0306030504020204" pitchFamily="34" charset="0"/>
              </a:rPr>
              <a:t>SVR | R2: 0.56, MAE: 0.63, MSE: 0.66</a:t>
            </a:r>
          </a:p>
          <a:p>
            <a:pPr marL="171450" indent="-171450" algn="just">
              <a:buFont typeface="Arial" panose="020B0604020202020204" pitchFamily="34" charset="0"/>
              <a:buChar char="•"/>
            </a:pPr>
            <a:r>
              <a:rPr lang="en-IN" sz="1050" dirty="0">
                <a:latin typeface="Open Sans Light" panose="020B0306030504020204" pitchFamily="34" charset="0"/>
                <a:ea typeface="Open Sans Light" panose="020B0306030504020204" pitchFamily="34" charset="0"/>
                <a:cs typeface="Open Sans Light" panose="020B0306030504020204" pitchFamily="34" charset="0"/>
              </a:rPr>
              <a:t>MLPR | R2: 0.54, MAE: 0.61, MSE: 0.69</a:t>
            </a:r>
          </a:p>
        </p:txBody>
      </p:sp>
      <p:sp>
        <p:nvSpPr>
          <p:cNvPr id="20" name="TextBox 38">
            <a:extLst>
              <a:ext uri="{FF2B5EF4-FFF2-40B4-BE49-F238E27FC236}">
                <a16:creationId xmlns:a16="http://schemas.microsoft.com/office/drawing/2014/main" id="{0DBAB48C-2110-4111-AA88-7BFF8DF6624B}"/>
              </a:ext>
            </a:extLst>
          </p:cNvPr>
          <p:cNvSpPr txBox="1"/>
          <p:nvPr/>
        </p:nvSpPr>
        <p:spPr>
          <a:xfrm>
            <a:off x="1490597" y="1496186"/>
            <a:ext cx="10038420"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We also tried to predict lipophilicity by just using the fingerprints. </a:t>
            </a:r>
          </a:p>
        </p:txBody>
      </p:sp>
      <p:sp>
        <p:nvSpPr>
          <p:cNvPr id="21" name="CuadroTexto 20">
            <a:extLst>
              <a:ext uri="{FF2B5EF4-FFF2-40B4-BE49-F238E27FC236}">
                <a16:creationId xmlns:a16="http://schemas.microsoft.com/office/drawing/2014/main" id="{A7B0AA25-5733-4CF2-9360-F211E9F6ABB4}"/>
              </a:ext>
            </a:extLst>
          </p:cNvPr>
          <p:cNvSpPr txBox="1"/>
          <p:nvPr/>
        </p:nvSpPr>
        <p:spPr>
          <a:xfrm>
            <a:off x="8539431" y="2447800"/>
            <a:ext cx="2989586" cy="338554"/>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metrics is </a:t>
            </a: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SVR</a:t>
            </a:r>
            <a:endParaRPr lang="en-IN"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2" name="Imagen 11">
            <a:extLst>
              <a:ext uri="{FF2B5EF4-FFF2-40B4-BE49-F238E27FC236}">
                <a16:creationId xmlns:a16="http://schemas.microsoft.com/office/drawing/2014/main" id="{7DAAD281-F79F-8F4D-801D-5A142262980D}"/>
              </a:ext>
            </a:extLst>
          </p:cNvPr>
          <p:cNvPicPr>
            <a:picLocks noChangeAspect="1"/>
          </p:cNvPicPr>
          <p:nvPr/>
        </p:nvPicPr>
        <p:blipFill>
          <a:blip r:embed="rId4"/>
          <a:stretch>
            <a:fillRect/>
          </a:stretch>
        </p:blipFill>
        <p:spPr>
          <a:xfrm>
            <a:off x="1202390" y="2229521"/>
            <a:ext cx="7217216" cy="3098696"/>
          </a:xfrm>
          <a:prstGeom prst="rect">
            <a:avLst/>
          </a:prstGeom>
        </p:spPr>
      </p:pic>
    </p:spTree>
    <p:extLst>
      <p:ext uri="{BB962C8B-B14F-4D97-AF65-F5344CB8AC3E}">
        <p14:creationId xmlns:p14="http://schemas.microsoft.com/office/powerpoint/2010/main" val="414903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21</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5528390"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Lipophilicity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9" name="TextBox 38">
            <a:extLst>
              <a:ext uri="{FF2B5EF4-FFF2-40B4-BE49-F238E27FC236}">
                <a16:creationId xmlns:a16="http://schemas.microsoft.com/office/drawing/2014/main" id="{7B2CAC8E-152D-4733-AD66-88B8F2E28694}"/>
              </a:ext>
            </a:extLst>
          </p:cNvPr>
          <p:cNvSpPr txBox="1"/>
          <p:nvPr/>
        </p:nvSpPr>
        <p:spPr>
          <a:xfrm>
            <a:off x="1490597" y="1430332"/>
            <a:ext cx="8205625" cy="749750"/>
          </a:xfrm>
          <a:prstGeom prst="rect">
            <a:avLst/>
          </a:prstGeom>
          <a:noFill/>
        </p:spPr>
        <p:txBody>
          <a:bodyPr wrap="square" rtlCol="0">
            <a:noAutofit/>
          </a:bodyPr>
          <a:lstStyle/>
          <a:p>
            <a:r>
              <a:rPr lang="es-ES" sz="1600" b="1" dirty="0">
                <a:latin typeface="Open Sans Light" panose="020B0306030504020204" pitchFamily="34" charset="0"/>
                <a:ea typeface="Open Sans Light" panose="020B0306030504020204" pitchFamily="34" charset="0"/>
                <a:cs typeface="Open Sans Light" panose="020B0306030504020204" pitchFamily="34" charset="0"/>
              </a:rPr>
              <a:t>In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order</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to</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come up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with</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the</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best</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model</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we</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tested</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several</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configurations</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that</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lead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us</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to</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different</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results</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7" name="Table 3">
            <a:extLst>
              <a:ext uri="{FF2B5EF4-FFF2-40B4-BE49-F238E27FC236}">
                <a16:creationId xmlns:a16="http://schemas.microsoft.com/office/drawing/2014/main" id="{968D1BE0-1B8A-4D87-AB65-E075E73B8B66}"/>
              </a:ext>
            </a:extLst>
          </p:cNvPr>
          <p:cNvGraphicFramePr>
            <a:graphicFrameLocks noGrp="1"/>
          </p:cNvGraphicFramePr>
          <p:nvPr>
            <p:ph idx="1"/>
            <p:extLst>
              <p:ext uri="{D42A27DB-BD31-4B8C-83A1-F6EECF244321}">
                <p14:modId xmlns:p14="http://schemas.microsoft.com/office/powerpoint/2010/main" val="3234656164"/>
              </p:ext>
            </p:extLst>
          </p:nvPr>
        </p:nvGraphicFramePr>
        <p:xfrm>
          <a:off x="1633534" y="2444579"/>
          <a:ext cx="9203078" cy="1926905"/>
        </p:xfrm>
        <a:graphic>
          <a:graphicData uri="http://schemas.openxmlformats.org/drawingml/2006/table">
            <a:tbl>
              <a:tblPr firstRow="1" bandRow="1">
                <a:tableStyleId>{5C22544A-7EE6-4342-B048-85BDC9FD1C3A}</a:tableStyleId>
              </a:tblPr>
              <a:tblGrid>
                <a:gridCol w="830834">
                  <a:extLst>
                    <a:ext uri="{9D8B030D-6E8A-4147-A177-3AD203B41FA5}">
                      <a16:colId xmlns:a16="http://schemas.microsoft.com/office/drawing/2014/main" val="952997651"/>
                    </a:ext>
                  </a:extLst>
                </a:gridCol>
                <a:gridCol w="916047">
                  <a:extLst>
                    <a:ext uri="{9D8B030D-6E8A-4147-A177-3AD203B41FA5}">
                      <a16:colId xmlns:a16="http://schemas.microsoft.com/office/drawing/2014/main" val="2874930664"/>
                    </a:ext>
                  </a:extLst>
                </a:gridCol>
                <a:gridCol w="901845">
                  <a:extLst>
                    <a:ext uri="{9D8B030D-6E8A-4147-A177-3AD203B41FA5}">
                      <a16:colId xmlns:a16="http://schemas.microsoft.com/office/drawing/2014/main" val="1460718651"/>
                    </a:ext>
                  </a:extLst>
                </a:gridCol>
                <a:gridCol w="1370520">
                  <a:extLst>
                    <a:ext uri="{9D8B030D-6E8A-4147-A177-3AD203B41FA5}">
                      <a16:colId xmlns:a16="http://schemas.microsoft.com/office/drawing/2014/main" val="3288698876"/>
                    </a:ext>
                  </a:extLst>
                </a:gridCol>
                <a:gridCol w="923148">
                  <a:extLst>
                    <a:ext uri="{9D8B030D-6E8A-4147-A177-3AD203B41FA5}">
                      <a16:colId xmlns:a16="http://schemas.microsoft.com/office/drawing/2014/main" val="1687934581"/>
                    </a:ext>
                  </a:extLst>
                </a:gridCol>
                <a:gridCol w="1448633">
                  <a:extLst>
                    <a:ext uri="{9D8B030D-6E8A-4147-A177-3AD203B41FA5}">
                      <a16:colId xmlns:a16="http://schemas.microsoft.com/office/drawing/2014/main" val="129125841"/>
                    </a:ext>
                  </a:extLst>
                </a:gridCol>
                <a:gridCol w="1441531">
                  <a:extLst>
                    <a:ext uri="{9D8B030D-6E8A-4147-A177-3AD203B41FA5}">
                      <a16:colId xmlns:a16="http://schemas.microsoft.com/office/drawing/2014/main" val="683232038"/>
                    </a:ext>
                  </a:extLst>
                </a:gridCol>
                <a:gridCol w="1370520">
                  <a:extLst>
                    <a:ext uri="{9D8B030D-6E8A-4147-A177-3AD203B41FA5}">
                      <a16:colId xmlns:a16="http://schemas.microsoft.com/office/drawing/2014/main" val="1574772247"/>
                    </a:ext>
                  </a:extLst>
                </a:gridCol>
              </a:tblGrid>
              <a:tr h="950618">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Metric used (SVR)</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Baseline</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MRMR feature selection</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hyper-parameter tuning (MRMR)</a:t>
                      </a:r>
                    </a:p>
                  </a:txBody>
                  <a:tcPr marL="80243" marR="80243" marT="40122" marB="40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err="1">
                          <a:latin typeface="Open Sans Light" panose="020B0306030504020204" pitchFamily="34" charset="0"/>
                          <a:ea typeface="Open Sans Light" panose="020B0306030504020204" pitchFamily="34" charset="0"/>
                          <a:cs typeface="Open Sans Light" panose="020B0306030504020204" pitchFamily="34" charset="0"/>
                        </a:rPr>
                        <a:t>RelieFf</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p>
                      <a:r>
                        <a:rPr lang="en-IN" sz="1200" dirty="0">
                          <a:latin typeface="Open Sans Light" panose="020B0306030504020204" pitchFamily="34" charset="0"/>
                          <a:ea typeface="Open Sans Light" panose="020B0306030504020204" pitchFamily="34" charset="0"/>
                          <a:cs typeface="Open Sans Light" panose="020B0306030504020204" pitchFamily="34" charset="0"/>
                        </a:rPr>
                        <a:t>Feature selection</a:t>
                      </a:r>
                    </a:p>
                  </a:txBody>
                  <a:tcPr marL="80243" marR="80243" marT="40122" marB="40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hyper-parameter tuning (</a:t>
                      </a:r>
                      <a:r>
                        <a:rPr lang="en-IN" sz="1200" dirty="0" err="1">
                          <a:latin typeface="Open Sans Light" panose="020B0306030504020204" pitchFamily="34" charset="0"/>
                          <a:ea typeface="Open Sans Light" panose="020B0306030504020204" pitchFamily="34" charset="0"/>
                          <a:cs typeface="Open Sans Light" panose="020B0306030504020204" pitchFamily="34" charset="0"/>
                        </a:rPr>
                        <a:t>RelieFf</a:t>
                      </a:r>
                      <a:r>
                        <a:rPr lang="en-IN" sz="1200" dirty="0">
                          <a:latin typeface="Open Sans Light" panose="020B0306030504020204" pitchFamily="34" charset="0"/>
                          <a:ea typeface="Open Sans Light" panose="020B0306030504020204" pitchFamily="34" charset="0"/>
                          <a:cs typeface="Open Sans Light" panose="020B0306030504020204" pitchFamily="34" charset="0"/>
                        </a:rPr>
                        <a:t>)</a:t>
                      </a:r>
                    </a:p>
                    <a:p>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txBody>
                  <a:tcPr marL="80243" marR="80243" marT="40122" marB="40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Open Sans Light" panose="020B0306030504020204" pitchFamily="34" charset="0"/>
                          <a:ea typeface="Open Sans Light" panose="020B0306030504020204" pitchFamily="34" charset="0"/>
                          <a:cs typeface="Open Sans Light" panose="020B0306030504020204" pitchFamily="34" charset="0"/>
                        </a:rPr>
                        <a:t>Mutual Info Regression</a:t>
                      </a:r>
                    </a:p>
                    <a:p>
                      <a:r>
                        <a:rPr lang="en-IN" sz="1200" dirty="0">
                          <a:latin typeface="Open Sans Light" panose="020B0306030504020204" pitchFamily="34" charset="0"/>
                          <a:ea typeface="Open Sans Light" panose="020B0306030504020204" pitchFamily="34" charset="0"/>
                          <a:cs typeface="Open Sans Light" panose="020B0306030504020204" pitchFamily="34" charset="0"/>
                        </a:rPr>
                        <a:t>Feature selection</a:t>
                      </a:r>
                    </a:p>
                  </a:txBody>
                  <a:tcPr marL="80243" marR="80243" marT="40122" marB="40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hyper-parameter tuning (MIR)</a:t>
                      </a:r>
                    </a:p>
                    <a:p>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txBody>
                  <a:tcPr marL="80243" marR="80243" marT="40122" marB="40122"/>
                </a:tc>
                <a:extLst>
                  <a:ext uri="{0D108BD9-81ED-4DB2-BD59-A6C34878D82A}">
                    <a16:rowId xmlns:a16="http://schemas.microsoft.com/office/drawing/2014/main" val="95399729"/>
                  </a:ext>
                </a:extLst>
              </a:tr>
              <a:tr h="325429">
                <a:tc>
                  <a:txBody>
                    <a:bodyPr/>
                    <a:lstStyle/>
                    <a:p>
                      <a:r>
                        <a:rPr lang="en-IN" sz="1200" b="1" dirty="0">
                          <a:latin typeface="Open Sans Light" panose="020B0306030504020204" pitchFamily="34" charset="0"/>
                          <a:ea typeface="Open Sans Light" panose="020B0306030504020204" pitchFamily="34" charset="0"/>
                          <a:cs typeface="Open Sans Light" panose="020B0306030504020204" pitchFamily="34" charset="0"/>
                        </a:rPr>
                        <a:t># of fts</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207</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165</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165</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160</a:t>
                      </a:r>
                    </a:p>
                  </a:txBody>
                  <a:tcPr marL="80243" marR="80243" marT="40122" marB="40122"/>
                </a:tc>
                <a:tc>
                  <a:txBody>
                    <a:bodyPr/>
                    <a:lstStyle/>
                    <a:p>
                      <a:r>
                        <a:rPr lang="en-IN" sz="1200" b="1" dirty="0">
                          <a:latin typeface="Open Sans Light" panose="020B0306030504020204" pitchFamily="34" charset="0"/>
                          <a:ea typeface="Open Sans Light" panose="020B0306030504020204" pitchFamily="34" charset="0"/>
                          <a:cs typeface="Open Sans Light" panose="020B0306030504020204" pitchFamily="34" charset="0"/>
                        </a:rPr>
                        <a:t>160</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125</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125</a:t>
                      </a:r>
                    </a:p>
                  </a:txBody>
                  <a:tcPr marL="80243" marR="80243" marT="40122" marB="40122"/>
                </a:tc>
                <a:extLst>
                  <a:ext uri="{0D108BD9-81ED-4DB2-BD59-A6C34878D82A}">
                    <a16:rowId xmlns:a16="http://schemas.microsoft.com/office/drawing/2014/main" val="755243430"/>
                  </a:ext>
                </a:extLst>
              </a:tr>
              <a:tr h="325429">
                <a:tc>
                  <a:txBody>
                    <a:bodyPr/>
                    <a:lstStyle/>
                    <a:p>
                      <a:r>
                        <a:rPr lang="en-IN" sz="1200" b="1" dirty="0">
                          <a:latin typeface="Open Sans Light" panose="020B0306030504020204" pitchFamily="34" charset="0"/>
                          <a:ea typeface="Open Sans Light" panose="020B0306030504020204" pitchFamily="34" charset="0"/>
                          <a:cs typeface="Open Sans Light" panose="020B0306030504020204" pitchFamily="34" charset="0"/>
                        </a:rPr>
                        <a:t>R2</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0.689</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0.694</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0.748</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0.701</a:t>
                      </a:r>
                    </a:p>
                  </a:txBody>
                  <a:tcPr marL="80243" marR="80243" marT="40122" marB="40122"/>
                </a:tc>
                <a:tc>
                  <a:txBody>
                    <a:bodyPr/>
                    <a:lstStyle/>
                    <a:p>
                      <a:r>
                        <a:rPr lang="en-IN" sz="1200" b="1" dirty="0">
                          <a:latin typeface="Open Sans Light" panose="020B0306030504020204" pitchFamily="34" charset="0"/>
                          <a:ea typeface="Open Sans Light" panose="020B0306030504020204" pitchFamily="34" charset="0"/>
                          <a:cs typeface="Open Sans Light" panose="020B0306030504020204" pitchFamily="34" charset="0"/>
                        </a:rPr>
                        <a:t>0.753</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0.684</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0.737</a:t>
                      </a:r>
                    </a:p>
                  </a:txBody>
                  <a:tcPr marL="80243" marR="80243" marT="40122" marB="40122"/>
                </a:tc>
                <a:extLst>
                  <a:ext uri="{0D108BD9-81ED-4DB2-BD59-A6C34878D82A}">
                    <a16:rowId xmlns:a16="http://schemas.microsoft.com/office/drawing/2014/main" val="808794069"/>
                  </a:ext>
                </a:extLst>
              </a:tr>
              <a:tr h="325429">
                <a:tc>
                  <a:txBody>
                    <a:bodyPr/>
                    <a:lstStyle/>
                    <a:p>
                      <a:r>
                        <a:rPr lang="en-IN" sz="1200" b="1" dirty="0">
                          <a:latin typeface="Open Sans Light" panose="020B0306030504020204" pitchFamily="34" charset="0"/>
                          <a:ea typeface="Open Sans Light" panose="020B0306030504020204" pitchFamily="34" charset="0"/>
                          <a:cs typeface="Open Sans Light" panose="020B0306030504020204" pitchFamily="34" charset="0"/>
                        </a:rPr>
                        <a:t>MSE</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0.463</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0.456</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0.374</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0.445</a:t>
                      </a:r>
                    </a:p>
                  </a:txBody>
                  <a:tcPr marL="80243" marR="80243" marT="40122" marB="40122"/>
                </a:tc>
                <a:tc>
                  <a:txBody>
                    <a:bodyPr/>
                    <a:lstStyle/>
                    <a:p>
                      <a:r>
                        <a:rPr lang="en-IN" sz="1200" b="1" dirty="0">
                          <a:latin typeface="Open Sans Light" panose="020B0306030504020204" pitchFamily="34" charset="0"/>
                          <a:ea typeface="Open Sans Light" panose="020B0306030504020204" pitchFamily="34" charset="0"/>
                          <a:cs typeface="Open Sans Light" panose="020B0306030504020204" pitchFamily="34" charset="0"/>
                        </a:rPr>
                        <a:t>0.367</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0.471</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0.391</a:t>
                      </a:r>
                    </a:p>
                  </a:txBody>
                  <a:tcPr marL="80243" marR="80243" marT="40122" marB="40122"/>
                </a:tc>
                <a:extLst>
                  <a:ext uri="{0D108BD9-81ED-4DB2-BD59-A6C34878D82A}">
                    <a16:rowId xmlns:a16="http://schemas.microsoft.com/office/drawing/2014/main" val="1188185711"/>
                  </a:ext>
                </a:extLst>
              </a:tr>
            </a:tbl>
          </a:graphicData>
        </a:graphic>
      </p:graphicFrame>
      <p:graphicFrame>
        <p:nvGraphicFramePr>
          <p:cNvPr id="25" name="Table 5">
            <a:extLst>
              <a:ext uri="{FF2B5EF4-FFF2-40B4-BE49-F238E27FC236}">
                <a16:creationId xmlns:a16="http://schemas.microsoft.com/office/drawing/2014/main" id="{BC0B0E2D-CF12-4505-BEEC-C1FD65B8AC29}"/>
              </a:ext>
            </a:extLst>
          </p:cNvPr>
          <p:cNvGraphicFramePr>
            <a:graphicFrameLocks noGrp="1"/>
          </p:cNvGraphicFramePr>
          <p:nvPr>
            <p:extLst>
              <p:ext uri="{D42A27DB-BD31-4B8C-83A1-F6EECF244321}">
                <p14:modId xmlns:p14="http://schemas.microsoft.com/office/powerpoint/2010/main" val="2184896826"/>
              </p:ext>
            </p:extLst>
          </p:nvPr>
        </p:nvGraphicFramePr>
        <p:xfrm>
          <a:off x="1633533" y="4735727"/>
          <a:ext cx="3769738" cy="1462622"/>
        </p:xfrm>
        <a:graphic>
          <a:graphicData uri="http://schemas.openxmlformats.org/drawingml/2006/table">
            <a:tbl>
              <a:tblPr firstRow="1" bandRow="1">
                <a:tableStyleId>{5C22544A-7EE6-4342-B048-85BDC9FD1C3A}</a:tableStyleId>
              </a:tblPr>
              <a:tblGrid>
                <a:gridCol w="754059">
                  <a:extLst>
                    <a:ext uri="{9D8B030D-6E8A-4147-A177-3AD203B41FA5}">
                      <a16:colId xmlns:a16="http://schemas.microsoft.com/office/drawing/2014/main" val="4206119550"/>
                    </a:ext>
                  </a:extLst>
                </a:gridCol>
                <a:gridCol w="931099">
                  <a:extLst>
                    <a:ext uri="{9D8B030D-6E8A-4147-A177-3AD203B41FA5}">
                      <a16:colId xmlns:a16="http://schemas.microsoft.com/office/drawing/2014/main" val="1278814555"/>
                    </a:ext>
                  </a:extLst>
                </a:gridCol>
                <a:gridCol w="1018531">
                  <a:extLst>
                    <a:ext uri="{9D8B030D-6E8A-4147-A177-3AD203B41FA5}">
                      <a16:colId xmlns:a16="http://schemas.microsoft.com/office/drawing/2014/main" val="2295012901"/>
                    </a:ext>
                  </a:extLst>
                </a:gridCol>
                <a:gridCol w="1066049">
                  <a:extLst>
                    <a:ext uri="{9D8B030D-6E8A-4147-A177-3AD203B41FA5}">
                      <a16:colId xmlns:a16="http://schemas.microsoft.com/office/drawing/2014/main" val="1383307818"/>
                    </a:ext>
                  </a:extLst>
                </a:gridCol>
              </a:tblGrid>
              <a:tr h="733024">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Metric used (SVR)</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manual cleaning</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Hyper-parameter optimization (PMC)</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Fingerprints </a:t>
                      </a:r>
                    </a:p>
                  </a:txBody>
                  <a:tcPr marL="80243" marR="80243" marT="40122" marB="40122"/>
                </a:tc>
                <a:extLst>
                  <a:ext uri="{0D108BD9-81ED-4DB2-BD59-A6C34878D82A}">
                    <a16:rowId xmlns:a16="http://schemas.microsoft.com/office/drawing/2014/main" val="1070137134"/>
                  </a:ext>
                </a:extLst>
              </a:tr>
              <a:tr h="325429">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R2</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0.690</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0.743</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0.56</a:t>
                      </a:r>
                    </a:p>
                  </a:txBody>
                  <a:tcPr marL="80243" marR="80243" marT="40122" marB="40122"/>
                </a:tc>
                <a:extLst>
                  <a:ext uri="{0D108BD9-81ED-4DB2-BD59-A6C34878D82A}">
                    <a16:rowId xmlns:a16="http://schemas.microsoft.com/office/drawing/2014/main" val="1484146997"/>
                  </a:ext>
                </a:extLst>
              </a:tr>
              <a:tr h="325429">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MSE</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0.462</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0.382</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0.66</a:t>
                      </a:r>
                    </a:p>
                  </a:txBody>
                  <a:tcPr marL="80243" marR="80243" marT="40122" marB="40122"/>
                </a:tc>
                <a:extLst>
                  <a:ext uri="{0D108BD9-81ED-4DB2-BD59-A6C34878D82A}">
                    <a16:rowId xmlns:a16="http://schemas.microsoft.com/office/drawing/2014/main" val="2273322647"/>
                  </a:ext>
                </a:extLst>
              </a:tr>
            </a:tbl>
          </a:graphicData>
        </a:graphic>
      </p:graphicFrame>
      <p:sp>
        <p:nvSpPr>
          <p:cNvPr id="2" name="Rectángulo 1">
            <a:extLst>
              <a:ext uri="{FF2B5EF4-FFF2-40B4-BE49-F238E27FC236}">
                <a16:creationId xmlns:a16="http://schemas.microsoft.com/office/drawing/2014/main" id="{646C5A48-C23C-43AE-8EEA-34B0F4BB3629}"/>
              </a:ext>
            </a:extLst>
          </p:cNvPr>
          <p:cNvSpPr/>
          <p:nvPr/>
        </p:nvSpPr>
        <p:spPr>
          <a:xfrm>
            <a:off x="6575367" y="2444579"/>
            <a:ext cx="1396538" cy="192690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866699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22</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6439746"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Feature selection performance</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9" name="TextBox 38">
            <a:extLst>
              <a:ext uri="{FF2B5EF4-FFF2-40B4-BE49-F238E27FC236}">
                <a16:creationId xmlns:a16="http://schemas.microsoft.com/office/drawing/2014/main" id="{7B2CAC8E-152D-4733-AD66-88B8F2E28694}"/>
              </a:ext>
            </a:extLst>
          </p:cNvPr>
          <p:cNvSpPr txBox="1"/>
          <p:nvPr/>
        </p:nvSpPr>
        <p:spPr>
          <a:xfrm>
            <a:off x="1490597" y="1433789"/>
            <a:ext cx="8205625" cy="584775"/>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Comparative performance of the R2 and MSE scores for all the selected Feature selection algorithms.</a:t>
            </a:r>
          </a:p>
        </p:txBody>
      </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7" name="Picture 2">
            <a:extLst>
              <a:ext uri="{FF2B5EF4-FFF2-40B4-BE49-F238E27FC236}">
                <a16:creationId xmlns:a16="http://schemas.microsoft.com/office/drawing/2014/main" id="{12CB142D-6976-4B7E-A48C-7A318DE3F0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596" y="2506748"/>
            <a:ext cx="4949344" cy="2719689"/>
          </a:xfrm>
          <a:prstGeom prst="rect">
            <a:avLst/>
          </a:prstGeom>
        </p:spPr>
      </p:pic>
      <p:pic>
        <p:nvPicPr>
          <p:cNvPr id="25" name="Picture 3">
            <a:extLst>
              <a:ext uri="{FF2B5EF4-FFF2-40B4-BE49-F238E27FC236}">
                <a16:creationId xmlns:a16="http://schemas.microsoft.com/office/drawing/2014/main" id="{45F922F0-25C9-4A6C-9540-2F1FA1C3E6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9940" y="2506748"/>
            <a:ext cx="4949344" cy="2719689"/>
          </a:xfrm>
          <a:prstGeom prst="rect">
            <a:avLst/>
          </a:prstGeom>
        </p:spPr>
      </p:pic>
      <p:sp>
        <p:nvSpPr>
          <p:cNvPr id="27" name="TextBox 38">
            <a:extLst>
              <a:ext uri="{FF2B5EF4-FFF2-40B4-BE49-F238E27FC236}">
                <a16:creationId xmlns:a16="http://schemas.microsoft.com/office/drawing/2014/main" id="{3DAC3979-122E-4A91-86A9-6101FF1371BF}"/>
              </a:ext>
            </a:extLst>
          </p:cNvPr>
          <p:cNvSpPr txBox="1"/>
          <p:nvPr/>
        </p:nvSpPr>
        <p:spPr>
          <a:xfrm>
            <a:off x="2337127" y="5488033"/>
            <a:ext cx="8205625" cy="584775"/>
          </a:xfrm>
          <a:prstGeom prst="rect">
            <a:avLst/>
          </a:prstGeom>
          <a:noFill/>
        </p:spPr>
        <p:txBody>
          <a:bodyPr wrap="square" rtlCol="0">
            <a:noAutofit/>
          </a:bodyPr>
          <a:lstStyle/>
          <a:p>
            <a:pPr algn="ctr"/>
            <a:r>
              <a:rPr lang="en-US" sz="1400" dirty="0">
                <a:latin typeface="Open Sans Light" panose="020B0306030504020204" pitchFamily="34" charset="0"/>
                <a:ea typeface="Open Sans Light" panose="020B0306030504020204" pitchFamily="34" charset="0"/>
                <a:cs typeface="Open Sans Light" panose="020B0306030504020204" pitchFamily="34" charset="0"/>
              </a:rPr>
              <a:t>Based on these results, we can conclude that the model that better performs is the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SVR</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one with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RelieFf selected features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and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tuned hyperparameters</a:t>
            </a:r>
          </a:p>
        </p:txBody>
      </p:sp>
    </p:spTree>
    <p:extLst>
      <p:ext uri="{BB962C8B-B14F-4D97-AF65-F5344CB8AC3E}">
        <p14:creationId xmlns:p14="http://schemas.microsoft.com/office/powerpoint/2010/main" val="171982018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63E572E-306A-A042-AF63-7517016E968E}"/>
              </a:ext>
            </a:extLst>
          </p:cNvPr>
          <p:cNvSpPr>
            <a:spLocks noGrp="1"/>
          </p:cNvSpPr>
          <p:nvPr>
            <p:ph type="sldNum" sz="quarter" idx="12"/>
          </p:nvPr>
        </p:nvSpPr>
        <p:spPr/>
        <p:txBody>
          <a:bodyPr/>
          <a:lstStyle/>
          <a:p>
            <a:fld id="{6E8EC887-8223-D342-9560-5AEA6C858B76}" type="slidenum">
              <a:rPr lang="es-SE" smtClean="0"/>
              <a:t>23</a:t>
            </a:fld>
            <a:endParaRPr lang="es-SE"/>
          </a:p>
        </p:txBody>
      </p:sp>
      <p:sp>
        <p:nvSpPr>
          <p:cNvPr id="5" name="CuadroTexto 4">
            <a:extLst>
              <a:ext uri="{FF2B5EF4-FFF2-40B4-BE49-F238E27FC236}">
                <a16:creationId xmlns:a16="http://schemas.microsoft.com/office/drawing/2014/main" id="{3BAFCE1A-BF39-8046-9232-FFEFE41C4686}"/>
              </a:ext>
            </a:extLst>
          </p:cNvPr>
          <p:cNvSpPr txBox="1"/>
          <p:nvPr/>
        </p:nvSpPr>
        <p:spPr>
          <a:xfrm>
            <a:off x="1490596" y="769909"/>
            <a:ext cx="6439746"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Performance in test set</a:t>
            </a:r>
            <a:endParaRPr lang="en-GB" sz="3200" b="1" dirty="0">
              <a:latin typeface="Chronicle Display" pitchFamily="2" charset="0"/>
            </a:endParaRPr>
          </a:p>
        </p:txBody>
      </p:sp>
      <p:pic>
        <p:nvPicPr>
          <p:cNvPr id="7" name="Imagen 6" descr="Gráfico, Gráfico de dispersión&#10;&#10;Descripción generada automáticamente">
            <a:extLst>
              <a:ext uri="{FF2B5EF4-FFF2-40B4-BE49-F238E27FC236}">
                <a16:creationId xmlns:a16="http://schemas.microsoft.com/office/drawing/2014/main" id="{E327412F-4377-F147-9206-9240C32F32CC}"/>
              </a:ext>
            </a:extLst>
          </p:cNvPr>
          <p:cNvPicPr>
            <a:picLocks noChangeAspect="1"/>
          </p:cNvPicPr>
          <p:nvPr/>
        </p:nvPicPr>
        <p:blipFill>
          <a:blip r:embed="rId2"/>
          <a:stretch>
            <a:fillRect/>
          </a:stretch>
        </p:blipFill>
        <p:spPr>
          <a:xfrm>
            <a:off x="5808873" y="2018564"/>
            <a:ext cx="5544927" cy="3005381"/>
          </a:xfrm>
          <a:prstGeom prst="rect">
            <a:avLst/>
          </a:prstGeom>
        </p:spPr>
      </p:pic>
      <p:graphicFrame>
        <p:nvGraphicFramePr>
          <p:cNvPr id="8" name="Tabla 14">
            <a:extLst>
              <a:ext uri="{FF2B5EF4-FFF2-40B4-BE49-F238E27FC236}">
                <a16:creationId xmlns:a16="http://schemas.microsoft.com/office/drawing/2014/main" id="{A4980978-ED57-074A-A8A3-1A56626665F1}"/>
              </a:ext>
            </a:extLst>
          </p:cNvPr>
          <p:cNvGraphicFramePr>
            <a:graphicFrameLocks noGrp="1"/>
          </p:cNvGraphicFramePr>
          <p:nvPr>
            <p:extLst>
              <p:ext uri="{D42A27DB-BD31-4B8C-83A1-F6EECF244321}">
                <p14:modId xmlns:p14="http://schemas.microsoft.com/office/powerpoint/2010/main" val="2191720625"/>
              </p:ext>
            </p:extLst>
          </p:nvPr>
        </p:nvGraphicFramePr>
        <p:xfrm>
          <a:off x="1502302" y="3148820"/>
          <a:ext cx="3457944" cy="585992"/>
        </p:xfrm>
        <a:graphic>
          <a:graphicData uri="http://schemas.openxmlformats.org/drawingml/2006/table">
            <a:tbl>
              <a:tblPr firstRow="1" bandRow="1">
                <a:tableStyleId>{5C22544A-7EE6-4342-B048-85BDC9FD1C3A}</a:tableStyleId>
              </a:tblPr>
              <a:tblGrid>
                <a:gridCol w="863721">
                  <a:extLst>
                    <a:ext uri="{9D8B030D-6E8A-4147-A177-3AD203B41FA5}">
                      <a16:colId xmlns:a16="http://schemas.microsoft.com/office/drawing/2014/main" val="1439672902"/>
                    </a:ext>
                  </a:extLst>
                </a:gridCol>
                <a:gridCol w="865251">
                  <a:extLst>
                    <a:ext uri="{9D8B030D-6E8A-4147-A177-3AD203B41FA5}">
                      <a16:colId xmlns:a16="http://schemas.microsoft.com/office/drawing/2014/main" val="8003301"/>
                    </a:ext>
                  </a:extLst>
                </a:gridCol>
                <a:gridCol w="864486">
                  <a:extLst>
                    <a:ext uri="{9D8B030D-6E8A-4147-A177-3AD203B41FA5}">
                      <a16:colId xmlns:a16="http://schemas.microsoft.com/office/drawing/2014/main" val="767086238"/>
                    </a:ext>
                  </a:extLst>
                </a:gridCol>
                <a:gridCol w="864486">
                  <a:extLst>
                    <a:ext uri="{9D8B030D-6E8A-4147-A177-3AD203B41FA5}">
                      <a16:colId xmlns:a16="http://schemas.microsoft.com/office/drawing/2014/main" val="4293369441"/>
                    </a:ext>
                  </a:extLst>
                </a:gridCol>
              </a:tblGrid>
              <a:tr h="218172">
                <a:tc>
                  <a:txBody>
                    <a:bodyPr/>
                    <a:lstStyle/>
                    <a:p>
                      <a:r>
                        <a:rPr lang="en-GB" sz="1200" b="0" i="0" dirty="0">
                          <a:latin typeface="Open Sans Light" pitchFamily="2" charset="0"/>
                          <a:ea typeface="Open Sans Light" pitchFamily="2" charset="0"/>
                          <a:cs typeface="Open Sans Light" pitchFamily="2" charset="0"/>
                        </a:rPr>
                        <a:t>Metric</a:t>
                      </a:r>
                    </a:p>
                  </a:txBody>
                  <a:tcPr marL="79636" marR="79636" marT="39818" marB="39818"/>
                </a:tc>
                <a:tc>
                  <a:txBody>
                    <a:bodyPr/>
                    <a:lstStyle/>
                    <a:p>
                      <a:r>
                        <a:rPr lang="en-GB" sz="1200" b="0" i="0" dirty="0">
                          <a:latin typeface="Open Sans Light" pitchFamily="2" charset="0"/>
                          <a:ea typeface="Open Sans Light" pitchFamily="2" charset="0"/>
                          <a:cs typeface="Open Sans Light" pitchFamily="2" charset="0"/>
                        </a:rPr>
                        <a:t>R2</a:t>
                      </a:r>
                    </a:p>
                  </a:txBody>
                  <a:tcPr marL="79636" marR="79636" marT="39818" marB="39818"/>
                </a:tc>
                <a:tc>
                  <a:txBody>
                    <a:bodyPr/>
                    <a:lstStyle/>
                    <a:p>
                      <a:r>
                        <a:rPr lang="en-GB" sz="1200" b="0" i="0" dirty="0">
                          <a:latin typeface="Open Sans Light" pitchFamily="2" charset="0"/>
                          <a:ea typeface="Open Sans Light" pitchFamily="2" charset="0"/>
                          <a:cs typeface="Open Sans Light" pitchFamily="2" charset="0"/>
                        </a:rPr>
                        <a:t>MSE</a:t>
                      </a:r>
                    </a:p>
                  </a:txBody>
                  <a:tcPr marL="79636" marR="79636" marT="39818" marB="39818"/>
                </a:tc>
                <a:tc>
                  <a:txBody>
                    <a:bodyPr/>
                    <a:lstStyle/>
                    <a:p>
                      <a:r>
                        <a:rPr lang="en-GB" sz="1200" b="0" i="0" dirty="0">
                          <a:latin typeface="Open Sans Light" pitchFamily="2" charset="0"/>
                          <a:ea typeface="Open Sans Light" pitchFamily="2" charset="0"/>
                          <a:cs typeface="Open Sans Light" pitchFamily="2" charset="0"/>
                        </a:rPr>
                        <a:t>MAE</a:t>
                      </a:r>
                    </a:p>
                  </a:txBody>
                  <a:tcPr marL="79636" marR="79636" marT="39818" marB="39818"/>
                </a:tc>
                <a:extLst>
                  <a:ext uri="{0D108BD9-81ED-4DB2-BD59-A6C34878D82A}">
                    <a16:rowId xmlns:a16="http://schemas.microsoft.com/office/drawing/2014/main" val="1983669536"/>
                  </a:ext>
                </a:extLst>
              </a:tr>
              <a:tr h="241368">
                <a:tc>
                  <a:txBody>
                    <a:bodyPr/>
                    <a:lstStyle/>
                    <a:p>
                      <a:r>
                        <a:rPr lang="en-GB" sz="1600" b="0" i="0" dirty="0">
                          <a:latin typeface="Open Sans Light" pitchFamily="2" charset="0"/>
                          <a:ea typeface="Open Sans Light" pitchFamily="2" charset="0"/>
                          <a:cs typeface="Open Sans Light" pitchFamily="2" charset="0"/>
                        </a:rPr>
                        <a:t>Score</a:t>
                      </a:r>
                    </a:p>
                  </a:txBody>
                  <a:tcPr marL="79636" marR="79636" marT="39818" marB="39818"/>
                </a:tc>
                <a:tc>
                  <a:txBody>
                    <a:bodyPr/>
                    <a:lstStyle/>
                    <a:p>
                      <a:r>
                        <a:rPr lang="en-GB" sz="1600" b="0" i="0" dirty="0">
                          <a:latin typeface="Open Sans Light" pitchFamily="2" charset="0"/>
                          <a:ea typeface="Open Sans Light" pitchFamily="2" charset="0"/>
                          <a:cs typeface="Open Sans Light" pitchFamily="2" charset="0"/>
                        </a:rPr>
                        <a:t>0.722</a:t>
                      </a:r>
                    </a:p>
                  </a:txBody>
                  <a:tcPr marL="79636" marR="79636" marT="39818" marB="39818"/>
                </a:tc>
                <a:tc>
                  <a:txBody>
                    <a:bodyPr/>
                    <a:lstStyle/>
                    <a:p>
                      <a:r>
                        <a:rPr lang="en-GB" sz="1600" b="0" i="0" dirty="0">
                          <a:latin typeface="Open Sans Light" pitchFamily="2" charset="0"/>
                          <a:ea typeface="Open Sans Light" pitchFamily="2" charset="0"/>
                          <a:cs typeface="Open Sans Light" pitchFamily="2" charset="0"/>
                        </a:rPr>
                        <a:t>0.460</a:t>
                      </a:r>
                    </a:p>
                  </a:txBody>
                  <a:tcPr marL="79636" marR="79636" marT="39818" marB="39818"/>
                </a:tc>
                <a:tc>
                  <a:txBody>
                    <a:bodyPr/>
                    <a:lstStyle/>
                    <a:p>
                      <a:r>
                        <a:rPr lang="en-GB" sz="1600" b="0" i="0" dirty="0">
                          <a:latin typeface="Open Sans Light" pitchFamily="2" charset="0"/>
                          <a:ea typeface="Open Sans Light" pitchFamily="2" charset="0"/>
                          <a:cs typeface="Open Sans Light" pitchFamily="2" charset="0"/>
                        </a:rPr>
                        <a:t>0.400</a:t>
                      </a:r>
                    </a:p>
                  </a:txBody>
                  <a:tcPr marL="79636" marR="79636" marT="39818" marB="39818"/>
                </a:tc>
                <a:extLst>
                  <a:ext uri="{0D108BD9-81ED-4DB2-BD59-A6C34878D82A}">
                    <a16:rowId xmlns:a16="http://schemas.microsoft.com/office/drawing/2014/main" val="1153782577"/>
                  </a:ext>
                </a:extLst>
              </a:tr>
            </a:tbl>
          </a:graphicData>
        </a:graphic>
      </p:graphicFrame>
      <p:sp>
        <p:nvSpPr>
          <p:cNvPr id="9" name="TextBox 38">
            <a:extLst>
              <a:ext uri="{FF2B5EF4-FFF2-40B4-BE49-F238E27FC236}">
                <a16:creationId xmlns:a16="http://schemas.microsoft.com/office/drawing/2014/main" id="{2DBABFDF-E04A-B54C-8C9E-27746A53DC19}"/>
              </a:ext>
            </a:extLst>
          </p:cNvPr>
          <p:cNvSpPr txBox="1"/>
          <p:nvPr/>
        </p:nvSpPr>
        <p:spPr>
          <a:xfrm>
            <a:off x="1490597" y="1433789"/>
            <a:ext cx="8205625" cy="584775"/>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Now we’ve got the model, we check its performance against the test dataset. </a:t>
            </a:r>
          </a:p>
        </p:txBody>
      </p:sp>
      <p:grpSp>
        <p:nvGrpSpPr>
          <p:cNvPr id="10" name="Grupo 9">
            <a:extLst>
              <a:ext uri="{FF2B5EF4-FFF2-40B4-BE49-F238E27FC236}">
                <a16:creationId xmlns:a16="http://schemas.microsoft.com/office/drawing/2014/main" id="{AAAB8C0E-F585-D748-B7A5-5C9A48F0870A}"/>
              </a:ext>
            </a:extLst>
          </p:cNvPr>
          <p:cNvGrpSpPr/>
          <p:nvPr/>
        </p:nvGrpSpPr>
        <p:grpSpPr>
          <a:xfrm>
            <a:off x="9696222" y="531597"/>
            <a:ext cx="1826106" cy="685716"/>
            <a:chOff x="9116818" y="742950"/>
            <a:chExt cx="1826106" cy="685716"/>
          </a:xfrm>
        </p:grpSpPr>
        <p:pic>
          <p:nvPicPr>
            <p:cNvPr id="11" name="Picture 2" descr="Logotype | Chalmers">
              <a:extLst>
                <a:ext uri="{FF2B5EF4-FFF2-40B4-BE49-F238E27FC236}">
                  <a16:creationId xmlns:a16="http://schemas.microsoft.com/office/drawing/2014/main" id="{50EA6F77-B954-7548-B6C5-02C097568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CDAD02B2-AEEB-4F48-AA45-2DF100B848D8}"/>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13" name="CuadroTexto 12">
            <a:extLst>
              <a:ext uri="{FF2B5EF4-FFF2-40B4-BE49-F238E27FC236}">
                <a16:creationId xmlns:a16="http://schemas.microsoft.com/office/drawing/2014/main" id="{ABB49681-A39B-3A48-A4FD-C7206B13D3A4}"/>
              </a:ext>
            </a:extLst>
          </p:cNvPr>
          <p:cNvSpPr txBox="1"/>
          <p:nvPr/>
        </p:nvSpPr>
        <p:spPr>
          <a:xfrm>
            <a:off x="1490596" y="2322082"/>
            <a:ext cx="2954655" cy="523220"/>
          </a:xfrm>
          <a:prstGeom prst="rect">
            <a:avLst/>
          </a:prstGeom>
          <a:noFill/>
        </p:spPr>
        <p:txBody>
          <a:bodyPr wrap="none" rtlCol="0">
            <a:spAutoFit/>
          </a:bodyPr>
          <a:lstStyle/>
          <a:p>
            <a:r>
              <a:rPr lang="en-GB" dirty="0">
                <a:latin typeface="Open Sans Light" pitchFamily="2" charset="0"/>
                <a:ea typeface="Open Sans Light" pitchFamily="2" charset="0"/>
                <a:cs typeface="Open Sans Light" pitchFamily="2" charset="0"/>
              </a:rPr>
              <a:t>Number of samples: </a:t>
            </a:r>
            <a:r>
              <a:rPr lang="en-GB" sz="2800" b="1" dirty="0">
                <a:latin typeface="Open Sans Light" pitchFamily="2" charset="0"/>
                <a:ea typeface="Open Sans Light" pitchFamily="2" charset="0"/>
                <a:cs typeface="Open Sans Light" pitchFamily="2" charset="0"/>
              </a:rPr>
              <a:t>840</a:t>
            </a:r>
            <a:endParaRPr lang="en-GB" b="1" dirty="0">
              <a:latin typeface="Open Sans Light" pitchFamily="2" charset="0"/>
              <a:ea typeface="Open Sans Light" pitchFamily="2" charset="0"/>
              <a:cs typeface="Open Sans Light" pitchFamily="2" charset="0"/>
            </a:endParaRPr>
          </a:p>
        </p:txBody>
      </p:sp>
      <p:cxnSp>
        <p:nvCxnSpPr>
          <p:cNvPr id="14" name="Conector recto 13">
            <a:extLst>
              <a:ext uri="{FF2B5EF4-FFF2-40B4-BE49-F238E27FC236}">
                <a16:creationId xmlns:a16="http://schemas.microsoft.com/office/drawing/2014/main" id="{9EEA1F81-D893-5541-81C4-73211E4EAB7D}"/>
              </a:ext>
            </a:extLst>
          </p:cNvPr>
          <p:cNvCxnSpPr>
            <a:cxnSpLocks/>
          </p:cNvCxnSpPr>
          <p:nvPr/>
        </p:nvCxnSpPr>
        <p:spPr>
          <a:xfrm>
            <a:off x="5528441" y="2143800"/>
            <a:ext cx="0" cy="3182023"/>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078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woman in white long sleeve shirt sitting on chair">
            <a:extLst>
              <a:ext uri="{FF2B5EF4-FFF2-40B4-BE49-F238E27FC236}">
                <a16:creationId xmlns:a16="http://schemas.microsoft.com/office/drawing/2014/main" id="{4B01DADA-0A51-6C41-86D8-19781CD634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42" t="15520" r="14585"/>
          <a:stretch/>
        </p:blipFill>
        <p:spPr bwMode="auto">
          <a:xfrm>
            <a:off x="1" y="0"/>
            <a:ext cx="4308956"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a:extLst>
              <a:ext uri="{FF2B5EF4-FFF2-40B4-BE49-F238E27FC236}">
                <a16:creationId xmlns:a16="http://schemas.microsoft.com/office/drawing/2014/main" id="{9B25A3EF-1077-504B-A4BA-62E99C5B4FB6}"/>
              </a:ext>
            </a:extLst>
          </p:cNvPr>
          <p:cNvGrpSpPr/>
          <p:nvPr/>
        </p:nvGrpSpPr>
        <p:grpSpPr>
          <a:xfrm>
            <a:off x="9696222" y="531597"/>
            <a:ext cx="1826106" cy="685716"/>
            <a:chOff x="9116818" y="742950"/>
            <a:chExt cx="1826106" cy="685716"/>
          </a:xfrm>
        </p:grpSpPr>
        <p:pic>
          <p:nvPicPr>
            <p:cNvPr id="18" name="Picture 2" descr="Logotype | Chalmers">
              <a:extLst>
                <a:ext uri="{FF2B5EF4-FFF2-40B4-BE49-F238E27FC236}">
                  <a16:creationId xmlns:a16="http://schemas.microsoft.com/office/drawing/2014/main" id="{DAB9AF33-4EE9-8849-9753-03EC267F2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9B1D8641-1281-734F-AACE-BD53231D93D4}"/>
                </a:ext>
              </a:extLst>
            </p:cNvPr>
            <p:cNvPicPr>
              <a:picLocks noChangeAspect="1"/>
            </p:cNvPicPr>
            <p:nvPr/>
          </p:nvPicPr>
          <p:blipFill>
            <a:blip r:embed="rId4"/>
            <a:stretch>
              <a:fillRect/>
            </a:stretch>
          </p:blipFill>
          <p:spPr>
            <a:xfrm>
              <a:off x="10257208" y="742950"/>
              <a:ext cx="685716" cy="685716"/>
            </a:xfrm>
            <a:prstGeom prst="rect">
              <a:avLst/>
            </a:prstGeom>
          </p:spPr>
        </p:pic>
      </p:grpSp>
      <p:cxnSp>
        <p:nvCxnSpPr>
          <p:cNvPr id="20" name="Straight Connector 10">
            <a:extLst>
              <a:ext uri="{FF2B5EF4-FFF2-40B4-BE49-F238E27FC236}">
                <a16:creationId xmlns:a16="http://schemas.microsoft.com/office/drawing/2014/main" id="{1C7987A9-E320-E34C-BAE4-D03AE0AB8902}"/>
              </a:ext>
            </a:extLst>
          </p:cNvPr>
          <p:cNvCxnSpPr>
            <a:cxnSpLocks/>
          </p:cNvCxnSpPr>
          <p:nvPr/>
        </p:nvCxnSpPr>
        <p:spPr>
          <a:xfrm flipH="1">
            <a:off x="5759066" y="2092826"/>
            <a:ext cx="4459972"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876E9863-FFA6-864E-896C-D1F54318A235}"/>
              </a:ext>
            </a:extLst>
          </p:cNvPr>
          <p:cNvSpPr txBox="1">
            <a:spLocks/>
          </p:cNvSpPr>
          <p:nvPr/>
        </p:nvSpPr>
        <p:spPr>
          <a:xfrm>
            <a:off x="5759065" y="2265378"/>
            <a:ext cx="5077547" cy="3718413"/>
          </a:xfrm>
          <a:prstGeom prst="rect">
            <a:avLst/>
          </a:prstGeom>
        </p:spPr>
        <p:txBody>
          <a:bodyPr lIns="0" tIns="0" rIns="0" b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In order to develop the best model for the classification task, we conducted several approaches that include the following: </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Baseline computation</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Manual data cleaning</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Minimum-Redundancy-Maximum-Relevance (MRMR)</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 RelieFf</a:t>
            </a:r>
          </a:p>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Mutual info regression/classification (MIR/MIC)</a:t>
            </a:r>
          </a:p>
          <a:p>
            <a:pPr marL="0" indent="0">
              <a:lnSpc>
                <a:spcPct val="130000"/>
              </a:lnSpc>
              <a:buNone/>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0" indent="0">
              <a:lnSpc>
                <a:spcPct val="130000"/>
              </a:lnSpc>
              <a:buNone/>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CuadroTexto 21">
            <a:extLst>
              <a:ext uri="{FF2B5EF4-FFF2-40B4-BE49-F238E27FC236}">
                <a16:creationId xmlns:a16="http://schemas.microsoft.com/office/drawing/2014/main" id="{5D5E5D28-9371-364A-9D6E-970D97FF5E41}"/>
              </a:ext>
            </a:extLst>
          </p:cNvPr>
          <p:cNvSpPr txBox="1"/>
          <p:nvPr/>
        </p:nvSpPr>
        <p:spPr>
          <a:xfrm>
            <a:off x="5635412" y="1388846"/>
            <a:ext cx="5077547"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Ames Mutagenicity</a:t>
            </a:r>
            <a:endParaRPr lang="en-GB" sz="3200" b="1" dirty="0">
              <a:latin typeface="Chronicle Display" pitchFamily="2" charset="0"/>
            </a:endParaRPr>
          </a:p>
        </p:txBody>
      </p:sp>
    </p:spTree>
    <p:extLst>
      <p:ext uri="{BB962C8B-B14F-4D97-AF65-F5344CB8AC3E}">
        <p14:creationId xmlns:p14="http://schemas.microsoft.com/office/powerpoint/2010/main" val="3105030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25</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6405717"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Baseline for Ames Mutagenicity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3"/>
            <a:stretch>
              <a:fillRect/>
            </a:stretch>
          </p:blipFill>
          <p:spPr>
            <a:xfrm>
              <a:off x="10257208" y="742950"/>
              <a:ext cx="685716" cy="685716"/>
            </a:xfrm>
            <a:prstGeom prst="rect">
              <a:avLst/>
            </a:prstGeom>
          </p:spPr>
        </p:pic>
      </p:grpSp>
      <p:pic>
        <p:nvPicPr>
          <p:cNvPr id="14" name="Picture 2">
            <a:extLst>
              <a:ext uri="{FF2B5EF4-FFF2-40B4-BE49-F238E27FC236}">
                <a16:creationId xmlns:a16="http://schemas.microsoft.com/office/drawing/2014/main" id="{25D4CDC4-BC0C-4CFA-8F55-AF4B96746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596" y="2053936"/>
            <a:ext cx="7655776" cy="3373732"/>
          </a:xfrm>
          <a:prstGeom prst="rect">
            <a:avLst/>
          </a:prstGeom>
        </p:spPr>
      </p:pic>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7" name="Rectangle 4">
            <a:extLst>
              <a:ext uri="{FF2B5EF4-FFF2-40B4-BE49-F238E27FC236}">
                <a16:creationId xmlns:a16="http://schemas.microsoft.com/office/drawing/2014/main" id="{32D1CAC8-CD48-41EC-A95A-86C55335986F}"/>
              </a:ext>
            </a:extLst>
          </p:cNvPr>
          <p:cNvSpPr>
            <a:spLocks noChangeArrowheads="1"/>
          </p:cNvSpPr>
          <p:nvPr/>
        </p:nvSpPr>
        <p:spPr bwMode="auto">
          <a:xfrm>
            <a:off x="3909600" y="5581554"/>
            <a:ext cx="5350778" cy="830997"/>
          </a:xfrm>
          <a:prstGeom prst="rect">
            <a:avLst/>
          </a:prstGeom>
          <a:solidFill>
            <a:schemeClr val="accent1">
              <a:lumMod val="20000"/>
              <a:lumOff val="8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MLPC | MCC: 0.524, AUC: 0.762,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Accuracy</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0.749,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Precision</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0.772,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Recall</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0.762 SVC | MCC: 0.583, AUC: 0.791,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Accuracy</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0.771,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Precision</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0.814,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Recall</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0.791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1"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RFC | MCC: 0.632, AUC: 0.816, </a:t>
            </a:r>
            <a:r>
              <a:rPr kumimoji="0" lang="es-ES" altLang="es-ES" sz="1200" b="1"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Accuracy</a:t>
            </a:r>
            <a:r>
              <a:rPr kumimoji="0" lang="es-ES" altLang="es-ES" sz="1200" b="1"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0.799, </a:t>
            </a:r>
            <a:r>
              <a:rPr kumimoji="0" lang="es-ES" altLang="es-ES" sz="1200" b="1"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Precision</a:t>
            </a:r>
            <a:r>
              <a:rPr kumimoji="0" lang="es-ES" altLang="es-ES" sz="1200" b="1"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0.831, </a:t>
            </a:r>
            <a:r>
              <a:rPr kumimoji="0" lang="es-ES" altLang="es-ES" sz="1200" b="1"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Recall</a:t>
            </a:r>
            <a:r>
              <a:rPr kumimoji="0" lang="es-ES" altLang="es-ES" sz="1200" b="1"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0.816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DTC | MCC: 0.495, AUC: 0.747,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Accuracy</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0.728,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Precision</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0.769,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Recall</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0.747</a:t>
            </a:r>
            <a:r>
              <a:rPr kumimoji="0" lang="es-ES" altLang="es-ES" sz="1050" b="0" i="0" u="none" strike="noStrike" cap="none" normalizeH="0" baseline="0" dirty="0">
                <a:ln>
                  <a:noFill/>
                </a:ln>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 </a:t>
            </a:r>
          </a:p>
          <a:p>
            <a:pPr eaLnBrk="0" fontAlgn="base" hangingPunct="0">
              <a:spcBef>
                <a:spcPct val="0"/>
              </a:spcBef>
              <a:spcAft>
                <a:spcPct val="0"/>
              </a:spcAft>
            </a:pP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XGBC | MCC: 0.582, AUC: 0.791,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Accuracy</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0.777,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Precision</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0.803, </a:t>
            </a:r>
            <a:r>
              <a:rPr kumimoji="0" lang="es-ES" altLang="es-ES" sz="1050" b="0" i="0" u="none" strike="noStrike" cap="none" normalizeH="0" baseline="0" dirty="0" err="1">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Recall</a:t>
            </a:r>
            <a:r>
              <a:rPr kumimoji="0" lang="es-ES" altLang="es-ES" sz="1050" b="0" i="0" u="none" strike="noStrike" cap="none" normalizeH="0" baseline="0" dirty="0">
                <a:ln>
                  <a:noFill/>
                </a:ln>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0.791 </a:t>
            </a:r>
            <a:endParaRPr kumimoji="0" lang="es-ES" altLang="es-ES" sz="1050" b="0" i="0" u="none" strike="noStrike" cap="none" normalizeH="0" baseline="0" dirty="0">
              <a:ln>
                <a:noFill/>
              </a:ln>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3" name="CuadroTexto 22">
            <a:extLst>
              <a:ext uri="{FF2B5EF4-FFF2-40B4-BE49-F238E27FC236}">
                <a16:creationId xmlns:a16="http://schemas.microsoft.com/office/drawing/2014/main" id="{D99030BA-C35C-48F3-A741-FFE2F2545D95}"/>
              </a:ext>
            </a:extLst>
          </p:cNvPr>
          <p:cNvSpPr txBox="1"/>
          <p:nvPr/>
        </p:nvSpPr>
        <p:spPr>
          <a:xfrm>
            <a:off x="1186021" y="5720054"/>
            <a:ext cx="2989586" cy="553998"/>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metrics is </a:t>
            </a:r>
          </a:p>
          <a:p>
            <a:pPr algn="ct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RFC</a:t>
            </a:r>
            <a:endParaRPr lang="en-IN"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TextBox 38">
            <a:extLst>
              <a:ext uri="{FF2B5EF4-FFF2-40B4-BE49-F238E27FC236}">
                <a16:creationId xmlns:a16="http://schemas.microsoft.com/office/drawing/2014/main" id="{C38A0261-5710-4E48-AF6F-F3BB85B0F10E}"/>
              </a:ext>
            </a:extLst>
          </p:cNvPr>
          <p:cNvSpPr txBox="1"/>
          <p:nvPr/>
        </p:nvSpPr>
        <p:spPr>
          <a:xfrm>
            <a:off x="1490597" y="1496186"/>
            <a:ext cx="10038420"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All descriptors are imputed into the model and no feature selection or hyperparameter tuning algorithm is applied.</a:t>
            </a:r>
          </a:p>
        </p:txBody>
      </p:sp>
    </p:spTree>
    <p:extLst>
      <p:ext uri="{BB962C8B-B14F-4D97-AF65-F5344CB8AC3E}">
        <p14:creationId xmlns:p14="http://schemas.microsoft.com/office/powerpoint/2010/main" val="3098476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p:txBody>
          <a:bodyPr/>
          <a:lstStyle/>
          <a:p>
            <a:fld id="{6E8EC887-8223-D342-9560-5AEA6C858B76}" type="slidenum">
              <a:rPr lang="es-SE" smtClean="0"/>
              <a:t>26</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7473099"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Manual data cleaning for Lipophilicity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20" name="TextBox 38">
            <a:extLst>
              <a:ext uri="{FF2B5EF4-FFF2-40B4-BE49-F238E27FC236}">
                <a16:creationId xmlns:a16="http://schemas.microsoft.com/office/drawing/2014/main" id="{0DBAB48C-2110-4111-AA88-7BFF8DF6624B}"/>
              </a:ext>
            </a:extLst>
          </p:cNvPr>
          <p:cNvSpPr txBox="1"/>
          <p:nvPr/>
        </p:nvSpPr>
        <p:spPr>
          <a:xfrm>
            <a:off x="1490597" y="1430332"/>
            <a:ext cx="10031731"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Removal of features that may produce more noise than desired. To do this, we delete descriptors with zero variance, and highly correlated against other non-target features. </a:t>
            </a:r>
          </a:p>
        </p:txBody>
      </p:sp>
      <p:sp>
        <p:nvSpPr>
          <p:cNvPr id="14" name="CuadroTexto 13">
            <a:extLst>
              <a:ext uri="{FF2B5EF4-FFF2-40B4-BE49-F238E27FC236}">
                <a16:creationId xmlns:a16="http://schemas.microsoft.com/office/drawing/2014/main" id="{EED63414-EF28-44D2-8133-21F6C7D4E347}"/>
              </a:ext>
            </a:extLst>
          </p:cNvPr>
          <p:cNvSpPr txBox="1"/>
          <p:nvPr/>
        </p:nvSpPr>
        <p:spPr>
          <a:xfrm>
            <a:off x="8610600" y="2426452"/>
            <a:ext cx="2911728" cy="584775"/>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R2 score has </a:t>
            </a:r>
          </a:p>
          <a:p>
            <a:pPr algn="ctr"/>
            <a:r>
              <a:rPr lang="en-IN" b="1" dirty="0">
                <a:latin typeface="Open Sans Light" panose="020B0306030504020204" pitchFamily="34" charset="0"/>
                <a:ea typeface="Open Sans Light" panose="020B0306030504020204" pitchFamily="34" charset="0"/>
                <a:cs typeface="Open Sans Light" panose="020B0306030504020204" pitchFamily="34" charset="0"/>
              </a:rPr>
              <a:t>163</a:t>
            </a: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 features</a:t>
            </a:r>
          </a:p>
        </p:txBody>
      </p:sp>
      <p:sp>
        <p:nvSpPr>
          <p:cNvPr id="15" name="CuadroTexto 14">
            <a:extLst>
              <a:ext uri="{FF2B5EF4-FFF2-40B4-BE49-F238E27FC236}">
                <a16:creationId xmlns:a16="http://schemas.microsoft.com/office/drawing/2014/main" id="{1B2B8EE5-3EED-4DC4-8EEC-34FA32D0363C}"/>
              </a:ext>
            </a:extLst>
          </p:cNvPr>
          <p:cNvSpPr txBox="1"/>
          <p:nvPr/>
        </p:nvSpPr>
        <p:spPr>
          <a:xfrm>
            <a:off x="1859532" y="5553941"/>
            <a:ext cx="4477711" cy="307777"/>
          </a:xfrm>
          <a:prstGeom prst="rect">
            <a:avLst/>
          </a:prstGeom>
          <a:noFill/>
        </p:spPr>
        <p:txBody>
          <a:bodyPr wrap="square">
            <a:spAutoFit/>
          </a:bodyPr>
          <a:lstStyle/>
          <a:p>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Metrics post hyper parameter optimization </a:t>
            </a:r>
            <a:endParaRPr lang="en-GB"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CuadroTexto 16">
            <a:extLst>
              <a:ext uri="{FF2B5EF4-FFF2-40B4-BE49-F238E27FC236}">
                <a16:creationId xmlns:a16="http://schemas.microsoft.com/office/drawing/2014/main" id="{2ED7D33F-2BC6-49F0-B2F0-E68AB736396B}"/>
              </a:ext>
            </a:extLst>
          </p:cNvPr>
          <p:cNvSpPr txBox="1"/>
          <p:nvPr/>
        </p:nvSpPr>
        <p:spPr>
          <a:xfrm>
            <a:off x="8794989" y="4324412"/>
            <a:ext cx="2310689" cy="307777"/>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Data cleaning process</a:t>
            </a:r>
          </a:p>
        </p:txBody>
      </p:sp>
      <p:pic>
        <p:nvPicPr>
          <p:cNvPr id="26" name="Imagen 25" descr="Gráfico, Gráfico de barras&#10;&#10;Descripción generada automáticamente">
            <a:extLst>
              <a:ext uri="{FF2B5EF4-FFF2-40B4-BE49-F238E27FC236}">
                <a16:creationId xmlns:a16="http://schemas.microsoft.com/office/drawing/2014/main" id="{C5731037-FB14-2442-9DDD-2566A1AFC657}"/>
              </a:ext>
            </a:extLst>
          </p:cNvPr>
          <p:cNvPicPr>
            <a:picLocks noChangeAspect="1"/>
          </p:cNvPicPr>
          <p:nvPr/>
        </p:nvPicPr>
        <p:blipFill>
          <a:blip r:embed="rId4"/>
          <a:stretch>
            <a:fillRect/>
          </a:stretch>
        </p:blipFill>
        <p:spPr>
          <a:xfrm>
            <a:off x="1193203" y="2305382"/>
            <a:ext cx="7352914" cy="3187722"/>
          </a:xfrm>
          <a:prstGeom prst="rect">
            <a:avLst/>
          </a:prstGeom>
        </p:spPr>
      </p:pic>
      <p:sp>
        <p:nvSpPr>
          <p:cNvPr id="28" name="TextBox 4">
            <a:extLst>
              <a:ext uri="{FF2B5EF4-FFF2-40B4-BE49-F238E27FC236}">
                <a16:creationId xmlns:a16="http://schemas.microsoft.com/office/drawing/2014/main" id="{5781D6CB-1CD3-314E-9109-53693CCC7FEA}"/>
              </a:ext>
            </a:extLst>
          </p:cNvPr>
          <p:cNvSpPr txBox="1"/>
          <p:nvPr/>
        </p:nvSpPr>
        <p:spPr>
          <a:xfrm>
            <a:off x="8578855" y="3173456"/>
            <a:ext cx="3345356" cy="1754326"/>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MLPC | MCC: 0.558, AUC: 0.778, Precision: 0.746, Recall: 0.825, Accuracy: 0.777</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SVC | MCC: 0.575, AUC: 0.787, Precision: 0.765, Recall: 0.814, Accuracy: 0.787</a:t>
            </a:r>
          </a:p>
          <a:p>
            <a:pPr marL="171450" indent="-171450" eaLnBrk="0" fontAlgn="base" hangingPunct="0">
              <a:spcBef>
                <a:spcPct val="0"/>
              </a:spcBef>
              <a:spcAft>
                <a:spcPct val="0"/>
              </a:spcAft>
              <a:buFont typeface="Arial" panose="020B0604020202020204" pitchFamily="34" charset="0"/>
              <a:buChar char="•"/>
            </a:pPr>
            <a:r>
              <a:rPr lang="en-IN"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MCC: 0.635, AUC: 0.817, Precision: 0.800, Recall: 0.834, Accuracy: 0.817</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DTC | MCC: 0.476, AUC: 0.738, Precision: 0.718, Recall: 0.761, Accuracy: 0.737</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XGBC | MCC: 0.592, AUC: 0.796, Precision: 0.772, Recall: 0.823, Accuracy: 0.795</a:t>
            </a:r>
          </a:p>
        </p:txBody>
      </p:sp>
      <p:sp>
        <p:nvSpPr>
          <p:cNvPr id="29" name="CuadroTexto 28">
            <a:extLst>
              <a:ext uri="{FF2B5EF4-FFF2-40B4-BE49-F238E27FC236}">
                <a16:creationId xmlns:a16="http://schemas.microsoft.com/office/drawing/2014/main" id="{B9FC542B-B6B1-C244-BDDC-5DABA2E65008}"/>
              </a:ext>
            </a:extLst>
          </p:cNvPr>
          <p:cNvSpPr txBox="1"/>
          <p:nvPr/>
        </p:nvSpPr>
        <p:spPr>
          <a:xfrm>
            <a:off x="1961475" y="5987018"/>
            <a:ext cx="5985492" cy="584775"/>
          </a:xfrm>
          <a:prstGeom prst="rect">
            <a:avLst/>
          </a:prstGeom>
          <a:solidFill>
            <a:schemeClr val="accent1">
              <a:lumMod val="20000"/>
              <a:lumOff val="80000"/>
            </a:schemeClr>
          </a:solidFill>
          <a:ln w="28575">
            <a:solidFill>
              <a:schemeClr val="tx1"/>
            </a:solidFill>
          </a:ln>
        </p:spPr>
        <p:txBody>
          <a:bodyPr wrap="square">
            <a:spAutoFit/>
          </a:bodyPr>
          <a:lstStyle/>
          <a:p>
            <a:pPr eaLnBrk="0" fontAlgn="base" hangingPunct="0">
              <a:spcBef>
                <a:spcPct val="0"/>
              </a:spcBef>
              <a:spcAft>
                <a:spcPct val="0"/>
              </a:spcAft>
            </a:pP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MCC: 0.652, AUC: 0.826, </a:t>
            </a:r>
            <a:r>
              <a:rPr lang="en-IN" sz="16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Prec</a:t>
            </a: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0.802 , Recall: 0.854 , </a:t>
            </a:r>
            <a:r>
              <a:rPr lang="en-IN" sz="16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Acc</a:t>
            </a: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0.825</a:t>
            </a:r>
          </a:p>
        </p:txBody>
      </p:sp>
    </p:spTree>
    <p:extLst>
      <p:ext uri="{BB962C8B-B14F-4D97-AF65-F5344CB8AC3E}">
        <p14:creationId xmlns:p14="http://schemas.microsoft.com/office/powerpoint/2010/main" val="86592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27</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5317527"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MRMR in Ames</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9" name="TextBox 4">
            <a:extLst>
              <a:ext uri="{FF2B5EF4-FFF2-40B4-BE49-F238E27FC236}">
                <a16:creationId xmlns:a16="http://schemas.microsoft.com/office/drawing/2014/main" id="{4AB3B7D3-F388-4FB8-BA2B-08271C5D7100}"/>
              </a:ext>
            </a:extLst>
          </p:cNvPr>
          <p:cNvSpPr txBox="1"/>
          <p:nvPr/>
        </p:nvSpPr>
        <p:spPr>
          <a:xfrm>
            <a:off x="8176972" y="2999355"/>
            <a:ext cx="3345356" cy="1754326"/>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MLPC | MCC: 0.537, AUC: 0.769, Precision: 0.769, Recall: 0.752, Accuracy: 0.769 </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SVC | MCC: 0.522, AUC: 0.760, Precision: 0.730, Recall: 0.806, Accuracy: 0.759 </a:t>
            </a:r>
          </a:p>
          <a:p>
            <a:pPr marL="171450" indent="-171450" eaLnBrk="0" fontAlgn="base" hangingPunct="0">
              <a:spcBef>
                <a:spcPct val="0"/>
              </a:spcBef>
              <a:spcAft>
                <a:spcPct val="0"/>
              </a:spcAft>
              <a:buFont typeface="Arial" panose="020B0604020202020204" pitchFamily="34" charset="0"/>
              <a:buChar char="•"/>
            </a:pPr>
            <a:r>
              <a:rPr lang="en-IN"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MCC: 0.648, AUC: 0.824, Precision: 0.813, Recall: 0.831, Accuracy: 0.824 </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DTC | MCC: 0.527, AUC: 0.763, Precision: 0.753, Recall: 0.766, Accuracy: 0.763</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XGBC | MCC: 0.618, AUC: 0.809, Precision: 0.790, Recall: 0.828, Accuracy: 0.809</a:t>
            </a:r>
          </a:p>
        </p:txBody>
      </p:sp>
      <p:sp>
        <p:nvSpPr>
          <p:cNvPr id="20" name="CuadroTexto 19">
            <a:extLst>
              <a:ext uri="{FF2B5EF4-FFF2-40B4-BE49-F238E27FC236}">
                <a16:creationId xmlns:a16="http://schemas.microsoft.com/office/drawing/2014/main" id="{1EC24799-960C-4886-A0EC-FD37A68132B4}"/>
              </a:ext>
            </a:extLst>
          </p:cNvPr>
          <p:cNvSpPr txBox="1"/>
          <p:nvPr/>
        </p:nvSpPr>
        <p:spPr>
          <a:xfrm>
            <a:off x="8176972" y="2303233"/>
            <a:ext cx="3345356" cy="553998"/>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metrics has </a:t>
            </a:r>
          </a:p>
          <a:p>
            <a:pPr algn="ct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65</a:t>
            </a: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 features</a:t>
            </a:r>
          </a:p>
        </p:txBody>
      </p:sp>
      <p:sp>
        <p:nvSpPr>
          <p:cNvPr id="21" name="TextBox 9">
            <a:extLst>
              <a:ext uri="{FF2B5EF4-FFF2-40B4-BE49-F238E27FC236}">
                <a16:creationId xmlns:a16="http://schemas.microsoft.com/office/drawing/2014/main" id="{07C588CD-799F-43A5-AFA0-29671F78DD89}"/>
              </a:ext>
            </a:extLst>
          </p:cNvPr>
          <p:cNvSpPr txBox="1"/>
          <p:nvPr/>
        </p:nvSpPr>
        <p:spPr>
          <a:xfrm>
            <a:off x="8087589" y="4902256"/>
            <a:ext cx="3301306" cy="307777"/>
          </a:xfrm>
          <a:prstGeom prst="rect">
            <a:avLst/>
          </a:prstGeom>
          <a:noFill/>
        </p:spPr>
        <p:txBody>
          <a:bodyPr wrap="square">
            <a:spAutoFit/>
          </a:bodyPr>
          <a:lstStyle>
            <a:defPPr>
              <a:defRPr lang="es-SE"/>
            </a:defPPr>
            <a:lvl1pPr algn="ctr">
              <a:defRPr sz="1400" b="1">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IN" dirty="0"/>
              <a:t>MCC scores with less features</a:t>
            </a:r>
          </a:p>
        </p:txBody>
      </p:sp>
      <p:sp>
        <p:nvSpPr>
          <p:cNvPr id="22" name="TextBox 4">
            <a:extLst>
              <a:ext uri="{FF2B5EF4-FFF2-40B4-BE49-F238E27FC236}">
                <a16:creationId xmlns:a16="http://schemas.microsoft.com/office/drawing/2014/main" id="{68F23B15-620B-4927-AB79-384EECAD3691}"/>
              </a:ext>
            </a:extLst>
          </p:cNvPr>
          <p:cNvSpPr txBox="1"/>
          <p:nvPr/>
        </p:nvSpPr>
        <p:spPr>
          <a:xfrm>
            <a:off x="8132922" y="5213044"/>
            <a:ext cx="3345356" cy="600164"/>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25 features: 0.576</a:t>
            </a:r>
          </a:p>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35 features: 0.604</a:t>
            </a:r>
          </a:p>
          <a:p>
            <a:pPr marL="171450" indent="-171450" eaLnBrk="0" fontAlgn="base" hangingPunct="0">
              <a:spcBef>
                <a:spcPct val="0"/>
              </a:spcBef>
              <a:spcAft>
                <a:spcPct val="0"/>
              </a:spcAft>
              <a:buFont typeface="Arial" panose="020B0604020202020204" pitchFamily="34" charset="0"/>
              <a:buChar char="•"/>
            </a:pPr>
            <a:r>
              <a:rPr lang="en-U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65 features: 0.648</a:t>
            </a:r>
          </a:p>
        </p:txBody>
      </p:sp>
      <p:sp>
        <p:nvSpPr>
          <p:cNvPr id="23" name="CuadroTexto 22">
            <a:extLst>
              <a:ext uri="{FF2B5EF4-FFF2-40B4-BE49-F238E27FC236}">
                <a16:creationId xmlns:a16="http://schemas.microsoft.com/office/drawing/2014/main" id="{9D427D62-4806-48EA-90F0-1E5A3F680B6F}"/>
              </a:ext>
            </a:extLst>
          </p:cNvPr>
          <p:cNvSpPr txBox="1"/>
          <p:nvPr/>
        </p:nvSpPr>
        <p:spPr>
          <a:xfrm>
            <a:off x="1859532" y="5513126"/>
            <a:ext cx="4477711" cy="307777"/>
          </a:xfrm>
          <a:prstGeom prst="rect">
            <a:avLst/>
          </a:prstGeom>
          <a:noFill/>
        </p:spPr>
        <p:txBody>
          <a:bodyPr wrap="square">
            <a:spAutoFit/>
          </a:bodyPr>
          <a:lstStyle/>
          <a:p>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Metrics post hyper parameter optimization </a:t>
            </a:r>
            <a:endParaRPr lang="en-GB"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CuadroTexto 23">
            <a:extLst>
              <a:ext uri="{FF2B5EF4-FFF2-40B4-BE49-F238E27FC236}">
                <a16:creationId xmlns:a16="http://schemas.microsoft.com/office/drawing/2014/main" id="{6EC77E8D-7CF4-4CC8-B963-D8CC40A6895B}"/>
              </a:ext>
            </a:extLst>
          </p:cNvPr>
          <p:cNvSpPr txBox="1"/>
          <p:nvPr/>
        </p:nvSpPr>
        <p:spPr>
          <a:xfrm>
            <a:off x="1961475" y="5987018"/>
            <a:ext cx="5985492" cy="584775"/>
          </a:xfrm>
          <a:prstGeom prst="rect">
            <a:avLst/>
          </a:prstGeom>
          <a:solidFill>
            <a:schemeClr val="accent1">
              <a:lumMod val="20000"/>
              <a:lumOff val="80000"/>
            </a:schemeClr>
          </a:solidFill>
          <a:ln w="28575">
            <a:solidFill>
              <a:schemeClr val="tx1"/>
            </a:solidFill>
          </a:ln>
        </p:spPr>
        <p:txBody>
          <a:bodyPr wrap="square">
            <a:spAutoFit/>
          </a:bodyPr>
          <a:lstStyle/>
          <a:p>
            <a:pPr eaLnBrk="0" fontAlgn="base" hangingPunct="0">
              <a:spcBef>
                <a:spcPct val="0"/>
              </a:spcBef>
              <a:spcAft>
                <a:spcPct val="0"/>
              </a:spcAft>
            </a:pP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MCC: 0.647, AUC: 0.823, </a:t>
            </a:r>
            <a:r>
              <a:rPr lang="en-IN" sz="16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Prec</a:t>
            </a: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0.799 , Recall: 0.851 , </a:t>
            </a:r>
            <a:r>
              <a:rPr lang="en-IN" sz="16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Acc</a:t>
            </a: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0.823</a:t>
            </a:r>
          </a:p>
        </p:txBody>
      </p:sp>
      <p:sp>
        <p:nvSpPr>
          <p:cNvPr id="27" name="TextBox 38">
            <a:extLst>
              <a:ext uri="{FF2B5EF4-FFF2-40B4-BE49-F238E27FC236}">
                <a16:creationId xmlns:a16="http://schemas.microsoft.com/office/drawing/2014/main" id="{CC03413C-8C6A-4D7B-9FD9-252C6E147250}"/>
              </a:ext>
            </a:extLst>
          </p:cNvPr>
          <p:cNvSpPr txBox="1"/>
          <p:nvPr/>
        </p:nvSpPr>
        <p:spPr>
          <a:xfrm>
            <a:off x="1490597" y="1430332"/>
            <a:ext cx="10031731"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Algorithm seeks to find a set of features giving the best possible predictive performance specifically, based on the reasonable trade-off between relevance and redundancy. </a:t>
            </a:r>
          </a:p>
        </p:txBody>
      </p:sp>
      <p:pic>
        <p:nvPicPr>
          <p:cNvPr id="25" name="Imagen 24" descr="Gráfico, Gráfico de líneas&#10;&#10;Descripción generada automáticamente">
            <a:extLst>
              <a:ext uri="{FF2B5EF4-FFF2-40B4-BE49-F238E27FC236}">
                <a16:creationId xmlns:a16="http://schemas.microsoft.com/office/drawing/2014/main" id="{5A69CE23-9387-FE4C-8804-9E30A933233F}"/>
              </a:ext>
            </a:extLst>
          </p:cNvPr>
          <p:cNvPicPr>
            <a:picLocks noChangeAspect="1"/>
          </p:cNvPicPr>
          <p:nvPr/>
        </p:nvPicPr>
        <p:blipFill>
          <a:blip r:embed="rId5"/>
          <a:stretch>
            <a:fillRect/>
          </a:stretch>
        </p:blipFill>
        <p:spPr>
          <a:xfrm>
            <a:off x="1490596" y="2180082"/>
            <a:ext cx="6459157" cy="3044243"/>
          </a:xfrm>
          <a:prstGeom prst="rect">
            <a:avLst/>
          </a:prstGeom>
        </p:spPr>
      </p:pic>
    </p:spTree>
    <p:extLst>
      <p:ext uri="{BB962C8B-B14F-4D97-AF65-F5344CB8AC3E}">
        <p14:creationId xmlns:p14="http://schemas.microsoft.com/office/powerpoint/2010/main" val="4452949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28</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5317527"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RELIEFF in Ames</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9" name="TextBox 4">
            <a:extLst>
              <a:ext uri="{FF2B5EF4-FFF2-40B4-BE49-F238E27FC236}">
                <a16:creationId xmlns:a16="http://schemas.microsoft.com/office/drawing/2014/main" id="{4AB3B7D3-F388-4FB8-BA2B-08271C5D7100}"/>
              </a:ext>
            </a:extLst>
          </p:cNvPr>
          <p:cNvSpPr txBox="1"/>
          <p:nvPr/>
        </p:nvSpPr>
        <p:spPr>
          <a:xfrm>
            <a:off x="8176972" y="2999355"/>
            <a:ext cx="3345356" cy="1754326"/>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MLPC | MCC: 0.593, AUC: 0.797, Precision: 0.784, Recall: 0.806, Accuracy: 0.796</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SVC | MCC: 0.569, AUC: 0.785, Precision: 0.763, Recall: 0.808, Accuracy: 0.784</a:t>
            </a:r>
          </a:p>
          <a:p>
            <a:pPr marL="171450" indent="-171450" eaLnBrk="0" fontAlgn="base" hangingPunct="0">
              <a:spcBef>
                <a:spcPct val="0"/>
              </a:spcBef>
              <a:spcAft>
                <a:spcPct val="0"/>
              </a:spcAft>
              <a:buFont typeface="Arial" panose="020B0604020202020204" pitchFamily="34" charset="0"/>
              <a:buChar char="•"/>
            </a:pPr>
            <a:r>
              <a:rPr lang="en-IN"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MCC: 0.665, AUC: 0.833, Precision: 0.812, Recall: 0.854, Accuracy: 0.832</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DTC | MCC: 0.480, AUC: 0.740, Precision: 0.712, Recall: 0.780, Accuracy: 0.739</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XGBC | MCC: 0.632, AUC: 0.816, Precision: 0.799, Recall: 0.831, Accuracy: 0.816</a:t>
            </a:r>
          </a:p>
        </p:txBody>
      </p:sp>
      <p:sp>
        <p:nvSpPr>
          <p:cNvPr id="20" name="CuadroTexto 19">
            <a:extLst>
              <a:ext uri="{FF2B5EF4-FFF2-40B4-BE49-F238E27FC236}">
                <a16:creationId xmlns:a16="http://schemas.microsoft.com/office/drawing/2014/main" id="{1EC24799-960C-4886-A0EC-FD37A68132B4}"/>
              </a:ext>
            </a:extLst>
          </p:cNvPr>
          <p:cNvSpPr txBox="1"/>
          <p:nvPr/>
        </p:nvSpPr>
        <p:spPr>
          <a:xfrm>
            <a:off x="8176972" y="2303233"/>
            <a:ext cx="3345356" cy="553998"/>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metrics has </a:t>
            </a:r>
          </a:p>
          <a:p>
            <a:pPr algn="ct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165</a:t>
            </a: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 features</a:t>
            </a:r>
          </a:p>
        </p:txBody>
      </p:sp>
      <p:sp>
        <p:nvSpPr>
          <p:cNvPr id="21" name="TextBox 9">
            <a:extLst>
              <a:ext uri="{FF2B5EF4-FFF2-40B4-BE49-F238E27FC236}">
                <a16:creationId xmlns:a16="http://schemas.microsoft.com/office/drawing/2014/main" id="{07C588CD-799F-43A5-AFA0-29671F78DD89}"/>
              </a:ext>
            </a:extLst>
          </p:cNvPr>
          <p:cNvSpPr txBox="1"/>
          <p:nvPr/>
        </p:nvSpPr>
        <p:spPr>
          <a:xfrm>
            <a:off x="8087589" y="4902256"/>
            <a:ext cx="3301306" cy="307777"/>
          </a:xfrm>
          <a:prstGeom prst="rect">
            <a:avLst/>
          </a:prstGeom>
          <a:noFill/>
        </p:spPr>
        <p:txBody>
          <a:bodyPr wrap="square">
            <a:spAutoFit/>
          </a:bodyPr>
          <a:lstStyle>
            <a:defPPr>
              <a:defRPr lang="es-SE"/>
            </a:defPPr>
            <a:lvl1pPr algn="ctr">
              <a:defRPr sz="1400" b="1">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IN" dirty="0"/>
              <a:t>MCC scores with less features</a:t>
            </a:r>
          </a:p>
        </p:txBody>
      </p:sp>
      <p:sp>
        <p:nvSpPr>
          <p:cNvPr id="22" name="TextBox 4">
            <a:extLst>
              <a:ext uri="{FF2B5EF4-FFF2-40B4-BE49-F238E27FC236}">
                <a16:creationId xmlns:a16="http://schemas.microsoft.com/office/drawing/2014/main" id="{68F23B15-620B-4927-AB79-384EECAD3691}"/>
              </a:ext>
            </a:extLst>
          </p:cNvPr>
          <p:cNvSpPr txBox="1"/>
          <p:nvPr/>
        </p:nvSpPr>
        <p:spPr>
          <a:xfrm>
            <a:off x="8132922" y="5213044"/>
            <a:ext cx="3345356" cy="600164"/>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30 features: 0.613</a:t>
            </a:r>
          </a:p>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60 features: 0.605</a:t>
            </a:r>
          </a:p>
          <a:p>
            <a:pPr marL="171450" indent="-171450" eaLnBrk="0" fontAlgn="base" hangingPunct="0">
              <a:spcBef>
                <a:spcPct val="0"/>
              </a:spcBef>
              <a:spcAft>
                <a:spcPct val="0"/>
              </a:spcAft>
              <a:buFont typeface="Arial" panose="020B0604020202020204" pitchFamily="34" charset="0"/>
              <a:buChar char="•"/>
            </a:pPr>
            <a:r>
              <a:rPr lang="en-U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90 features: 0.624</a:t>
            </a:r>
          </a:p>
        </p:txBody>
      </p:sp>
      <p:sp>
        <p:nvSpPr>
          <p:cNvPr id="23" name="CuadroTexto 22">
            <a:extLst>
              <a:ext uri="{FF2B5EF4-FFF2-40B4-BE49-F238E27FC236}">
                <a16:creationId xmlns:a16="http://schemas.microsoft.com/office/drawing/2014/main" id="{9D427D62-4806-48EA-90F0-1E5A3F680B6F}"/>
              </a:ext>
            </a:extLst>
          </p:cNvPr>
          <p:cNvSpPr txBox="1"/>
          <p:nvPr/>
        </p:nvSpPr>
        <p:spPr>
          <a:xfrm>
            <a:off x="1859532" y="5513126"/>
            <a:ext cx="4477711" cy="307777"/>
          </a:xfrm>
          <a:prstGeom prst="rect">
            <a:avLst/>
          </a:prstGeom>
          <a:noFill/>
        </p:spPr>
        <p:txBody>
          <a:bodyPr wrap="square">
            <a:spAutoFit/>
          </a:bodyPr>
          <a:lstStyle/>
          <a:p>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Metrics post hyper parameter optimization </a:t>
            </a:r>
            <a:endParaRPr lang="en-GB"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CuadroTexto 23">
            <a:extLst>
              <a:ext uri="{FF2B5EF4-FFF2-40B4-BE49-F238E27FC236}">
                <a16:creationId xmlns:a16="http://schemas.microsoft.com/office/drawing/2014/main" id="{6EC77E8D-7CF4-4CC8-B963-D8CC40A6895B}"/>
              </a:ext>
            </a:extLst>
          </p:cNvPr>
          <p:cNvSpPr txBox="1"/>
          <p:nvPr/>
        </p:nvSpPr>
        <p:spPr>
          <a:xfrm>
            <a:off x="1961475" y="5987018"/>
            <a:ext cx="5985492" cy="584775"/>
          </a:xfrm>
          <a:prstGeom prst="rect">
            <a:avLst/>
          </a:prstGeom>
          <a:solidFill>
            <a:schemeClr val="accent1">
              <a:lumMod val="20000"/>
              <a:lumOff val="80000"/>
            </a:schemeClr>
          </a:solidFill>
          <a:ln w="28575">
            <a:solidFill>
              <a:schemeClr val="tx1"/>
            </a:solidFill>
          </a:ln>
        </p:spPr>
        <p:txBody>
          <a:bodyPr wrap="square">
            <a:spAutoFit/>
          </a:bodyPr>
          <a:lstStyle/>
          <a:p>
            <a:pPr eaLnBrk="0" fontAlgn="base" hangingPunct="0">
              <a:spcBef>
                <a:spcPct val="0"/>
              </a:spcBef>
              <a:spcAft>
                <a:spcPct val="0"/>
              </a:spcAft>
            </a:pP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MCC: 0.641, AUC: 0.820, </a:t>
            </a:r>
            <a:r>
              <a:rPr lang="en-IN" sz="16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Prec</a:t>
            </a: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0.796 , Recall: 0.848 , </a:t>
            </a:r>
            <a:r>
              <a:rPr lang="en-IN" sz="16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Acc</a:t>
            </a: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0.820</a:t>
            </a:r>
          </a:p>
        </p:txBody>
      </p:sp>
      <p:pic>
        <p:nvPicPr>
          <p:cNvPr id="25" name="Picture 3">
            <a:extLst>
              <a:ext uri="{FF2B5EF4-FFF2-40B4-BE49-F238E27FC236}">
                <a16:creationId xmlns:a16="http://schemas.microsoft.com/office/drawing/2014/main" id="{0E7005B3-08E4-4F33-8168-0A772EFCE4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596" y="2210448"/>
            <a:ext cx="6524332" cy="3003776"/>
          </a:xfrm>
          <a:prstGeom prst="rect">
            <a:avLst/>
          </a:prstGeom>
        </p:spPr>
      </p:pic>
      <p:sp>
        <p:nvSpPr>
          <p:cNvPr id="27" name="TextBox 38">
            <a:extLst>
              <a:ext uri="{FF2B5EF4-FFF2-40B4-BE49-F238E27FC236}">
                <a16:creationId xmlns:a16="http://schemas.microsoft.com/office/drawing/2014/main" id="{2253F061-BB6E-4198-9FB6-A9F0A67AB6C5}"/>
              </a:ext>
            </a:extLst>
          </p:cNvPr>
          <p:cNvSpPr txBox="1"/>
          <p:nvPr/>
        </p:nvSpPr>
        <p:spPr>
          <a:xfrm>
            <a:off x="1490597" y="1430332"/>
            <a:ext cx="10031731"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Method assumes the dependencies between features and tries to estimate the quality of attributes based on how well the attribute can distinguish between instances that near to each other.</a:t>
            </a:r>
          </a:p>
        </p:txBody>
      </p:sp>
    </p:spTree>
    <p:extLst>
      <p:ext uri="{BB962C8B-B14F-4D97-AF65-F5344CB8AC3E}">
        <p14:creationId xmlns:p14="http://schemas.microsoft.com/office/powerpoint/2010/main" val="379507406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29</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5317527"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MIC in Ames</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9" name="TextBox 4">
            <a:extLst>
              <a:ext uri="{FF2B5EF4-FFF2-40B4-BE49-F238E27FC236}">
                <a16:creationId xmlns:a16="http://schemas.microsoft.com/office/drawing/2014/main" id="{4AB3B7D3-F388-4FB8-BA2B-08271C5D7100}"/>
              </a:ext>
            </a:extLst>
          </p:cNvPr>
          <p:cNvSpPr txBox="1"/>
          <p:nvPr/>
        </p:nvSpPr>
        <p:spPr>
          <a:xfrm>
            <a:off x="8176972" y="2999355"/>
            <a:ext cx="3345356" cy="1754326"/>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MLPC | MCC: 0.579, AUC: 0.788, Precision: 0.751, Recall: 0.842, Accuracy: 0.787</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SVC | MCC: 0.584, AUC: 0.792, Precision: 0.766, Recall: 0.823, Accuracy: 0.791</a:t>
            </a:r>
          </a:p>
          <a:p>
            <a:pPr marL="171450" indent="-171450" eaLnBrk="0" fontAlgn="base" hangingPunct="0">
              <a:spcBef>
                <a:spcPct val="0"/>
              </a:spcBef>
              <a:spcAft>
                <a:spcPct val="0"/>
              </a:spcAft>
              <a:buFont typeface="Arial" panose="020B0604020202020204" pitchFamily="34" charset="0"/>
              <a:buChar char="•"/>
            </a:pPr>
            <a:r>
              <a:rPr lang="en-IN"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MCC: 0.656, AUC: 0.828, Precision: 0.814, Recall: 0.839, Accuracy: 0.828</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DTC | MCC: 0.466, AUC: 0.733, Precision: 0.722, Recall: 0.738, Accuracy: 0.733</a:t>
            </a:r>
          </a:p>
          <a:p>
            <a:pPr marL="171450" indent="-171450" eaLnBrk="0" fontAlgn="base" hangingPunct="0">
              <a:spcBef>
                <a:spcPct val="0"/>
              </a:spcBef>
              <a:spcAft>
                <a:spcPct val="0"/>
              </a:spcAft>
              <a:buFont typeface="Arial" panose="020B0604020202020204" pitchFamily="34" charset="0"/>
              <a:buChar char="•"/>
            </a:pPr>
            <a:r>
              <a:rPr lang="en-IN"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XGBC | MCC: 0.604, AUC: 0.802, Precision: 0.789, Recall: 0.811, Accuracy: 0.802</a:t>
            </a:r>
          </a:p>
        </p:txBody>
      </p:sp>
      <p:sp>
        <p:nvSpPr>
          <p:cNvPr id="20" name="CuadroTexto 19">
            <a:extLst>
              <a:ext uri="{FF2B5EF4-FFF2-40B4-BE49-F238E27FC236}">
                <a16:creationId xmlns:a16="http://schemas.microsoft.com/office/drawing/2014/main" id="{1EC24799-960C-4886-A0EC-FD37A68132B4}"/>
              </a:ext>
            </a:extLst>
          </p:cNvPr>
          <p:cNvSpPr txBox="1"/>
          <p:nvPr/>
        </p:nvSpPr>
        <p:spPr>
          <a:xfrm>
            <a:off x="8176972" y="2303233"/>
            <a:ext cx="3345356" cy="553998"/>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metrics has </a:t>
            </a:r>
          </a:p>
          <a:p>
            <a:pPr algn="ct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165</a:t>
            </a: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 features</a:t>
            </a:r>
          </a:p>
        </p:txBody>
      </p:sp>
      <p:sp>
        <p:nvSpPr>
          <p:cNvPr id="21" name="TextBox 9">
            <a:extLst>
              <a:ext uri="{FF2B5EF4-FFF2-40B4-BE49-F238E27FC236}">
                <a16:creationId xmlns:a16="http://schemas.microsoft.com/office/drawing/2014/main" id="{07C588CD-799F-43A5-AFA0-29671F78DD89}"/>
              </a:ext>
            </a:extLst>
          </p:cNvPr>
          <p:cNvSpPr txBox="1"/>
          <p:nvPr/>
        </p:nvSpPr>
        <p:spPr>
          <a:xfrm>
            <a:off x="8087589" y="4902256"/>
            <a:ext cx="3301306" cy="307777"/>
          </a:xfrm>
          <a:prstGeom prst="rect">
            <a:avLst/>
          </a:prstGeom>
          <a:noFill/>
        </p:spPr>
        <p:txBody>
          <a:bodyPr wrap="square">
            <a:spAutoFit/>
          </a:bodyPr>
          <a:lstStyle>
            <a:defPPr>
              <a:defRPr lang="es-SE"/>
            </a:defPPr>
            <a:lvl1pPr algn="ctr">
              <a:defRPr sz="1400" b="1">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IN" dirty="0"/>
              <a:t>MCC scores with less features</a:t>
            </a:r>
          </a:p>
        </p:txBody>
      </p:sp>
      <p:sp>
        <p:nvSpPr>
          <p:cNvPr id="22" name="TextBox 4">
            <a:extLst>
              <a:ext uri="{FF2B5EF4-FFF2-40B4-BE49-F238E27FC236}">
                <a16:creationId xmlns:a16="http://schemas.microsoft.com/office/drawing/2014/main" id="{68F23B15-620B-4927-AB79-384EECAD3691}"/>
              </a:ext>
            </a:extLst>
          </p:cNvPr>
          <p:cNvSpPr txBox="1"/>
          <p:nvPr/>
        </p:nvSpPr>
        <p:spPr>
          <a:xfrm>
            <a:off x="8132922" y="5213044"/>
            <a:ext cx="3345356" cy="600164"/>
          </a:xfrm>
          <a:prstGeom prst="rect">
            <a:avLst/>
          </a:prstGeom>
          <a:solidFill>
            <a:schemeClr val="accent1">
              <a:lumMod val="20000"/>
              <a:lumOff val="80000"/>
            </a:schemeClr>
          </a:solidFill>
        </p:spPr>
        <p:txBody>
          <a:bodyPr wrap="square">
            <a:spAutoFit/>
          </a:bodyPr>
          <a:lstStyle/>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15 features: 0.623</a:t>
            </a:r>
          </a:p>
          <a:p>
            <a:pPr marL="171450" indent="-171450" eaLnBrk="0" fontAlgn="base" hangingPunct="0">
              <a:spcBef>
                <a:spcPct val="0"/>
              </a:spcBef>
              <a:spcAft>
                <a:spcPct val="0"/>
              </a:spcAft>
              <a:buFont typeface="Arial" panose="020B0604020202020204" pitchFamily="34" charset="0"/>
              <a:buChar char="•"/>
            </a:pPr>
            <a:r>
              <a:rPr lang="en-U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60 features: 0.632</a:t>
            </a:r>
          </a:p>
          <a:p>
            <a:pPr marL="171450" indent="-171450" eaLnBrk="0" fontAlgn="base" hangingPunct="0">
              <a:spcBef>
                <a:spcPct val="0"/>
              </a:spcBef>
              <a:spcAft>
                <a:spcPct val="0"/>
              </a:spcAft>
              <a:buFont typeface="Arial" panose="020B0604020202020204" pitchFamily="34" charset="0"/>
              <a:buChar char="•"/>
            </a:pPr>
            <a:r>
              <a:rPr lang="en-U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95 features: 0.643</a:t>
            </a:r>
          </a:p>
        </p:txBody>
      </p:sp>
      <p:sp>
        <p:nvSpPr>
          <p:cNvPr id="23" name="CuadroTexto 22">
            <a:extLst>
              <a:ext uri="{FF2B5EF4-FFF2-40B4-BE49-F238E27FC236}">
                <a16:creationId xmlns:a16="http://schemas.microsoft.com/office/drawing/2014/main" id="{9D427D62-4806-48EA-90F0-1E5A3F680B6F}"/>
              </a:ext>
            </a:extLst>
          </p:cNvPr>
          <p:cNvSpPr txBox="1"/>
          <p:nvPr/>
        </p:nvSpPr>
        <p:spPr>
          <a:xfrm>
            <a:off x="1859532" y="5513126"/>
            <a:ext cx="4477711" cy="307777"/>
          </a:xfrm>
          <a:prstGeom prst="rect">
            <a:avLst/>
          </a:prstGeom>
          <a:noFill/>
        </p:spPr>
        <p:txBody>
          <a:bodyPr wrap="square">
            <a:spAutoFit/>
          </a:bodyPr>
          <a:lstStyle/>
          <a:p>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Metrics post hyper parameter optimization </a:t>
            </a:r>
            <a:endParaRPr lang="en-GB"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CuadroTexto 23">
            <a:extLst>
              <a:ext uri="{FF2B5EF4-FFF2-40B4-BE49-F238E27FC236}">
                <a16:creationId xmlns:a16="http://schemas.microsoft.com/office/drawing/2014/main" id="{6EC77E8D-7CF4-4CC8-B963-D8CC40A6895B}"/>
              </a:ext>
            </a:extLst>
          </p:cNvPr>
          <p:cNvSpPr txBox="1"/>
          <p:nvPr/>
        </p:nvSpPr>
        <p:spPr>
          <a:xfrm>
            <a:off x="1961475" y="5987018"/>
            <a:ext cx="5985492" cy="584775"/>
          </a:xfrm>
          <a:prstGeom prst="rect">
            <a:avLst/>
          </a:prstGeom>
          <a:solidFill>
            <a:schemeClr val="accent1">
              <a:lumMod val="20000"/>
              <a:lumOff val="80000"/>
            </a:schemeClr>
          </a:solidFill>
          <a:ln w="28575">
            <a:solidFill>
              <a:schemeClr val="tx1"/>
            </a:solidFill>
          </a:ln>
        </p:spPr>
        <p:txBody>
          <a:bodyPr wrap="square">
            <a:spAutoFit/>
          </a:bodyPr>
          <a:lstStyle/>
          <a:p>
            <a:pPr eaLnBrk="0" fontAlgn="base" hangingPunct="0">
              <a:spcBef>
                <a:spcPct val="0"/>
              </a:spcBef>
              <a:spcAft>
                <a:spcPct val="0"/>
              </a:spcAft>
            </a:pP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MCC: 0.638, AUC: 0.819, </a:t>
            </a:r>
            <a:r>
              <a:rPr lang="en-IN" sz="16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Prec</a:t>
            </a: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0.799 , Recall: 0.839 , </a:t>
            </a:r>
            <a:r>
              <a:rPr lang="en-IN" sz="16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Acc</a:t>
            </a:r>
            <a:r>
              <a:rPr lang="en-IN" sz="16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0.818</a:t>
            </a:r>
          </a:p>
        </p:txBody>
      </p:sp>
      <p:pic>
        <p:nvPicPr>
          <p:cNvPr id="26" name="Picture 2">
            <a:extLst>
              <a:ext uri="{FF2B5EF4-FFF2-40B4-BE49-F238E27FC236}">
                <a16:creationId xmlns:a16="http://schemas.microsoft.com/office/drawing/2014/main" id="{DFFDE1C4-C1ED-4E07-BAA8-4E129C776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596" y="2197086"/>
            <a:ext cx="6507610" cy="2996078"/>
          </a:xfrm>
          <a:prstGeom prst="rect">
            <a:avLst/>
          </a:prstGeom>
        </p:spPr>
      </p:pic>
      <p:sp>
        <p:nvSpPr>
          <p:cNvPr id="28" name="TextBox 38">
            <a:extLst>
              <a:ext uri="{FF2B5EF4-FFF2-40B4-BE49-F238E27FC236}">
                <a16:creationId xmlns:a16="http://schemas.microsoft.com/office/drawing/2014/main" id="{EA2F76A6-F650-4FF1-99F2-3D02EE47D455}"/>
              </a:ext>
            </a:extLst>
          </p:cNvPr>
          <p:cNvSpPr txBox="1"/>
          <p:nvPr/>
        </p:nvSpPr>
        <p:spPr>
          <a:xfrm>
            <a:off x="1490597" y="1430332"/>
            <a:ext cx="10031731"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Measures mutual information classification between a matrix containing a set of feature vectors and the target. Explains how much information about the target the variable will be obtained by having observed a feature. </a:t>
            </a:r>
          </a:p>
        </p:txBody>
      </p:sp>
    </p:spTree>
    <p:extLst>
      <p:ext uri="{BB962C8B-B14F-4D97-AF65-F5344CB8AC3E}">
        <p14:creationId xmlns:p14="http://schemas.microsoft.com/office/powerpoint/2010/main" val="116199799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AA5D642-58B7-6A4E-9CEB-4141413B6FF0}"/>
              </a:ext>
            </a:extLst>
          </p:cNvPr>
          <p:cNvSpPr>
            <a:spLocks noGrp="1"/>
          </p:cNvSpPr>
          <p:nvPr>
            <p:ph type="sldNum" sz="quarter" idx="12"/>
          </p:nvPr>
        </p:nvSpPr>
        <p:spPr/>
        <p:txBody>
          <a:bodyPr/>
          <a:lstStyle/>
          <a:p>
            <a:fld id="{6E8EC887-8223-D342-9560-5AEA6C858B76}" type="slidenum">
              <a:rPr lang="es-SE" smtClean="0"/>
              <a:t>3</a:t>
            </a:fld>
            <a:endParaRPr lang="es-SE"/>
          </a:p>
        </p:txBody>
      </p:sp>
      <p:pic>
        <p:nvPicPr>
          <p:cNvPr id="13314" name="Picture 2">
            <a:extLst>
              <a:ext uri="{FF2B5EF4-FFF2-40B4-BE49-F238E27FC236}">
                <a16:creationId xmlns:a16="http://schemas.microsoft.com/office/drawing/2014/main" id="{3FBA3278-C6CB-0A45-841C-C794508466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2230" y="2267744"/>
            <a:ext cx="7967540" cy="408860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a:extLst>
              <a:ext uri="{FF2B5EF4-FFF2-40B4-BE49-F238E27FC236}">
                <a16:creationId xmlns:a16="http://schemas.microsoft.com/office/drawing/2014/main" id="{BE169F69-F7E7-BA4C-9D59-0D9C2642333B}"/>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450B3177-50ED-984B-A215-598D02E2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B22A0AD-B343-6F47-89F6-367B5616052C}"/>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9" name="CuadroTexto 8">
            <a:extLst>
              <a:ext uri="{FF2B5EF4-FFF2-40B4-BE49-F238E27FC236}">
                <a16:creationId xmlns:a16="http://schemas.microsoft.com/office/drawing/2014/main" id="{6D71A4F8-5D86-1D43-9CE9-C5286A7F7FBA}"/>
              </a:ext>
            </a:extLst>
          </p:cNvPr>
          <p:cNvSpPr txBox="1"/>
          <p:nvPr/>
        </p:nvSpPr>
        <p:spPr>
          <a:xfrm>
            <a:off x="1490596" y="769909"/>
            <a:ext cx="5999967" cy="584775"/>
          </a:xfrm>
          <a:prstGeom prst="rect">
            <a:avLst/>
          </a:prstGeom>
          <a:noFill/>
        </p:spPr>
        <p:txBody>
          <a:bodyPr wrap="square" rtlCol="0">
            <a:spAutoFit/>
          </a:bodyPr>
          <a:lstStyle/>
          <a:p>
            <a:r>
              <a:rPr lang="en-GB" sz="3200" b="1" dirty="0">
                <a:latin typeface="Chronicle Display Black" pitchFamily="2" charset="0"/>
              </a:rPr>
              <a:t>Early drug discovery process</a:t>
            </a:r>
          </a:p>
        </p:txBody>
      </p:sp>
      <p:sp>
        <p:nvSpPr>
          <p:cNvPr id="10" name="CuadroTexto 9">
            <a:extLst>
              <a:ext uri="{FF2B5EF4-FFF2-40B4-BE49-F238E27FC236}">
                <a16:creationId xmlns:a16="http://schemas.microsoft.com/office/drawing/2014/main" id="{E9B1F854-BFCD-424E-9B53-291FFA083255}"/>
              </a:ext>
            </a:extLst>
          </p:cNvPr>
          <p:cNvSpPr txBox="1"/>
          <p:nvPr/>
        </p:nvSpPr>
        <p:spPr>
          <a:xfrm>
            <a:off x="1909823" y="1422009"/>
            <a:ext cx="1418978" cy="369332"/>
          </a:xfrm>
          <a:prstGeom prst="rect">
            <a:avLst/>
          </a:prstGeom>
          <a:noFill/>
        </p:spPr>
        <p:txBody>
          <a:bodyPr wrap="none" rtlCol="0">
            <a:spAutoFit/>
          </a:bodyPr>
          <a:lstStyle/>
          <a:p>
            <a:r>
              <a:rPr lang="en-GB" b="1" dirty="0">
                <a:latin typeface="Open Sans SemiBold" pitchFamily="2" charset="0"/>
                <a:ea typeface="Open Sans SemiBold" pitchFamily="2" charset="0"/>
                <a:cs typeface="Open Sans SemiBold" pitchFamily="2" charset="0"/>
              </a:rPr>
              <a:t>Our Project</a:t>
            </a:r>
          </a:p>
        </p:txBody>
      </p:sp>
      <p:sp>
        <p:nvSpPr>
          <p:cNvPr id="5" name="Rectángulo 4">
            <a:extLst>
              <a:ext uri="{FF2B5EF4-FFF2-40B4-BE49-F238E27FC236}">
                <a16:creationId xmlns:a16="http://schemas.microsoft.com/office/drawing/2014/main" id="{05D36959-B803-1546-A64D-58D6EEDCEB49}"/>
              </a:ext>
            </a:extLst>
          </p:cNvPr>
          <p:cNvSpPr/>
          <p:nvPr/>
        </p:nvSpPr>
        <p:spPr>
          <a:xfrm>
            <a:off x="1909823" y="2267744"/>
            <a:ext cx="8072377" cy="427325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p:cNvSpPr/>
          <p:nvPr/>
        </p:nvSpPr>
        <p:spPr>
          <a:xfrm>
            <a:off x="4045528" y="3833091"/>
            <a:ext cx="2022763" cy="1551709"/>
          </a:xfrm>
          <a:prstGeom prst="ellipse">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205018" y="1831087"/>
            <a:ext cx="1745673" cy="19373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81EA78-5C1D-405D-AC32-D67584DE23B4}"/>
              </a:ext>
            </a:extLst>
          </p:cNvPr>
          <p:cNvSpPr txBox="1"/>
          <p:nvPr/>
        </p:nvSpPr>
        <p:spPr>
          <a:xfrm>
            <a:off x="1843320" y="6542230"/>
            <a:ext cx="9612505" cy="246221"/>
          </a:xfrm>
          <a:prstGeom prst="rect">
            <a:avLst/>
          </a:prstGeom>
          <a:noFill/>
        </p:spPr>
        <p:txBody>
          <a:bodyPr wrap="square">
            <a:spAutoFit/>
          </a:bodyPr>
          <a:lstStyle/>
          <a:p>
            <a:r>
              <a:rPr lang="en-IN" sz="1000" i="1" dirty="0"/>
              <a:t>Image Reference: https://www.researchgate.net/publication/335215729_Medicinal_Biotechnology_for_Disease_Modeling_Clinical_Therapy_and_Drug_Discovery_and_Development</a:t>
            </a:r>
          </a:p>
        </p:txBody>
      </p:sp>
    </p:spTree>
    <p:extLst>
      <p:ext uri="{BB962C8B-B14F-4D97-AF65-F5344CB8AC3E}">
        <p14:creationId xmlns:p14="http://schemas.microsoft.com/office/powerpoint/2010/main" val="219418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30</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7155099"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Fingerprints in Ames Mutagenicity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7" name="Rectangle 4">
            <a:extLst>
              <a:ext uri="{FF2B5EF4-FFF2-40B4-BE49-F238E27FC236}">
                <a16:creationId xmlns:a16="http://schemas.microsoft.com/office/drawing/2014/main" id="{32D1CAC8-CD48-41EC-A95A-86C55335986F}"/>
              </a:ext>
            </a:extLst>
          </p:cNvPr>
          <p:cNvSpPr>
            <a:spLocks noChangeArrowheads="1"/>
          </p:cNvSpPr>
          <p:nvPr/>
        </p:nvSpPr>
        <p:spPr bwMode="auto">
          <a:xfrm>
            <a:off x="4582931" y="5713490"/>
            <a:ext cx="4940364" cy="669414"/>
          </a:xfrm>
          <a:prstGeom prst="rect">
            <a:avLst/>
          </a:prstGeom>
          <a:solidFill>
            <a:schemeClr val="accent1">
              <a:lumMod val="20000"/>
              <a:lumOff val="80000"/>
            </a:schemeClr>
          </a:solid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MLPC |MCC: 0.51, AUC: 0.76, </a:t>
            </a:r>
            <a:r>
              <a:rPr lang="es-ES" altLang="es-ES" sz="105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Accuracy</a:t>
            </a: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0.74, </a:t>
            </a:r>
            <a:r>
              <a:rPr lang="es-ES" altLang="es-ES" sz="105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Precision</a:t>
            </a: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0.78, </a:t>
            </a:r>
            <a:r>
              <a:rPr lang="es-ES" altLang="es-ES" sz="105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Recall</a:t>
            </a: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0.76</a:t>
            </a:r>
          </a:p>
          <a:p>
            <a:pPr lvl="0" eaLnBrk="0" fontAlgn="base" hangingPunct="0">
              <a:spcBef>
                <a:spcPct val="0"/>
              </a:spcBef>
              <a:spcAft>
                <a:spcPct val="0"/>
              </a:spcAft>
            </a:pPr>
            <a:r>
              <a:rPr lang="es-ES" altLang="es-E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SVC | MCC: 0.55, AUC: 0.77, </a:t>
            </a:r>
            <a:r>
              <a:rPr lang="es-ES" altLang="es-ES" sz="12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Accuracy</a:t>
            </a:r>
            <a:r>
              <a:rPr lang="es-ES" altLang="es-E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0.76, </a:t>
            </a:r>
            <a:r>
              <a:rPr lang="es-ES" altLang="es-ES" sz="12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Precision</a:t>
            </a:r>
            <a:r>
              <a:rPr lang="es-ES" altLang="es-E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0.78, </a:t>
            </a:r>
            <a:r>
              <a:rPr lang="es-ES" altLang="es-ES" sz="1200" b="1"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Recall</a:t>
            </a:r>
            <a:r>
              <a:rPr lang="es-ES" altLang="es-ES" sz="120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0.77</a:t>
            </a:r>
          </a:p>
          <a:p>
            <a:pPr lvl="0" eaLnBrk="0" fontAlgn="base" hangingPunct="0">
              <a:spcBef>
                <a:spcPct val="0"/>
              </a:spcBef>
              <a:spcAft>
                <a:spcPct val="0"/>
              </a:spcAft>
            </a:pP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RFC | MCC: 0.53, AUC: 0.77, </a:t>
            </a:r>
            <a:r>
              <a:rPr lang="es-ES" altLang="es-ES" sz="105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Accuracy</a:t>
            </a: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0.74, </a:t>
            </a:r>
            <a:r>
              <a:rPr lang="es-ES" altLang="es-ES" sz="105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Precision</a:t>
            </a: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0.80, </a:t>
            </a:r>
            <a:r>
              <a:rPr lang="es-ES" altLang="es-ES" sz="105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Recall</a:t>
            </a: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0.76</a:t>
            </a:r>
          </a:p>
          <a:p>
            <a:pPr lvl="0" eaLnBrk="0" fontAlgn="base" hangingPunct="0">
              <a:spcBef>
                <a:spcPct val="0"/>
              </a:spcBef>
              <a:spcAft>
                <a:spcPct val="0"/>
              </a:spcAft>
            </a:pP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DTC | MCC: 0.41, AUC: 0.71, </a:t>
            </a:r>
            <a:r>
              <a:rPr lang="es-ES" altLang="es-ES" sz="105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Accuracy</a:t>
            </a: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0.68, </a:t>
            </a:r>
            <a:r>
              <a:rPr lang="es-ES" altLang="es-ES" sz="105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Precision</a:t>
            </a: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0.74, </a:t>
            </a:r>
            <a:r>
              <a:rPr lang="es-ES" altLang="es-ES" sz="105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Recall</a:t>
            </a:r>
            <a:r>
              <a:rPr lang="es-ES" altLang="es-ES" sz="105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0.70</a:t>
            </a: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3" name="CuadroTexto 22">
            <a:extLst>
              <a:ext uri="{FF2B5EF4-FFF2-40B4-BE49-F238E27FC236}">
                <a16:creationId xmlns:a16="http://schemas.microsoft.com/office/drawing/2014/main" id="{D99030BA-C35C-48F3-A741-FFE2F2545D95}"/>
              </a:ext>
            </a:extLst>
          </p:cNvPr>
          <p:cNvSpPr txBox="1"/>
          <p:nvPr/>
        </p:nvSpPr>
        <p:spPr>
          <a:xfrm>
            <a:off x="1593345" y="5720054"/>
            <a:ext cx="2989586" cy="553998"/>
          </a:xfrm>
          <a:prstGeom prst="rect">
            <a:avLst/>
          </a:prstGeom>
          <a:noFill/>
        </p:spPr>
        <p:txBody>
          <a:bodyPr wrap="square">
            <a:spAutoFit/>
          </a:bodyPr>
          <a:lstStyle/>
          <a:p>
            <a:pPr algn="ctr"/>
            <a:r>
              <a:rPr lang="en-IN" sz="1400" b="1" dirty="0">
                <a:latin typeface="Open Sans Light" panose="020B0306030504020204" pitchFamily="34" charset="0"/>
                <a:ea typeface="Open Sans Light" panose="020B0306030504020204" pitchFamily="34" charset="0"/>
                <a:cs typeface="Open Sans Light" panose="020B0306030504020204" pitchFamily="34" charset="0"/>
              </a:rPr>
              <a:t>Model with best metrics is </a:t>
            </a:r>
          </a:p>
          <a:p>
            <a:pPr algn="ct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SVC</a:t>
            </a:r>
            <a:endParaRPr lang="en-IN"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TextBox 38">
            <a:extLst>
              <a:ext uri="{FF2B5EF4-FFF2-40B4-BE49-F238E27FC236}">
                <a16:creationId xmlns:a16="http://schemas.microsoft.com/office/drawing/2014/main" id="{C38A0261-5710-4E48-AF6F-F3BB85B0F10E}"/>
              </a:ext>
            </a:extLst>
          </p:cNvPr>
          <p:cNvSpPr txBox="1"/>
          <p:nvPr/>
        </p:nvSpPr>
        <p:spPr>
          <a:xfrm>
            <a:off x="1490597" y="1496186"/>
            <a:ext cx="10038420" cy="749750"/>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We also tried to predict lipophilicity by just using the fingerprints. </a:t>
            </a:r>
          </a:p>
        </p:txBody>
      </p:sp>
      <p:pic>
        <p:nvPicPr>
          <p:cNvPr id="19" name="Imagen 18">
            <a:extLst>
              <a:ext uri="{FF2B5EF4-FFF2-40B4-BE49-F238E27FC236}">
                <a16:creationId xmlns:a16="http://schemas.microsoft.com/office/drawing/2014/main" id="{BE2DFA85-C53A-AA4B-B529-2614A406617F}"/>
              </a:ext>
            </a:extLst>
          </p:cNvPr>
          <p:cNvPicPr>
            <a:picLocks noChangeAspect="1"/>
          </p:cNvPicPr>
          <p:nvPr/>
        </p:nvPicPr>
        <p:blipFill>
          <a:blip r:embed="rId4"/>
          <a:stretch>
            <a:fillRect/>
          </a:stretch>
        </p:blipFill>
        <p:spPr>
          <a:xfrm>
            <a:off x="1482660" y="2066971"/>
            <a:ext cx="7663712" cy="3337423"/>
          </a:xfrm>
          <a:prstGeom prst="rect">
            <a:avLst/>
          </a:prstGeom>
        </p:spPr>
      </p:pic>
    </p:spTree>
    <p:extLst>
      <p:ext uri="{BB962C8B-B14F-4D97-AF65-F5344CB8AC3E}">
        <p14:creationId xmlns:p14="http://schemas.microsoft.com/office/powerpoint/2010/main" val="148364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31</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5528390"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Ames Mutagenicity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9" name="TextBox 38">
            <a:extLst>
              <a:ext uri="{FF2B5EF4-FFF2-40B4-BE49-F238E27FC236}">
                <a16:creationId xmlns:a16="http://schemas.microsoft.com/office/drawing/2014/main" id="{7B2CAC8E-152D-4733-AD66-88B8F2E28694}"/>
              </a:ext>
            </a:extLst>
          </p:cNvPr>
          <p:cNvSpPr txBox="1"/>
          <p:nvPr/>
        </p:nvSpPr>
        <p:spPr>
          <a:xfrm>
            <a:off x="1490597" y="1430332"/>
            <a:ext cx="8205625" cy="749750"/>
          </a:xfrm>
          <a:prstGeom prst="rect">
            <a:avLst/>
          </a:prstGeom>
          <a:noFill/>
        </p:spPr>
        <p:txBody>
          <a:bodyPr wrap="square" rtlCol="0">
            <a:noAutofit/>
          </a:bodyPr>
          <a:lstStyle/>
          <a:p>
            <a:r>
              <a:rPr lang="es-ES" sz="1600" b="1" dirty="0">
                <a:latin typeface="Open Sans Light" panose="020B0306030504020204" pitchFamily="34" charset="0"/>
                <a:ea typeface="Open Sans Light" panose="020B0306030504020204" pitchFamily="34" charset="0"/>
                <a:cs typeface="Open Sans Light" panose="020B0306030504020204" pitchFamily="34" charset="0"/>
              </a:rPr>
              <a:t>In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order</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to</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come up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with</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the</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best</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model</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we</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tested</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several</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configurations</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that</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lead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us</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to</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different</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r>
              <a:rPr lang="es-ES" sz="1600" b="1" dirty="0" err="1">
                <a:latin typeface="Open Sans Light" panose="020B0306030504020204" pitchFamily="34" charset="0"/>
                <a:ea typeface="Open Sans Light" panose="020B0306030504020204" pitchFamily="34" charset="0"/>
                <a:cs typeface="Open Sans Light" panose="020B0306030504020204" pitchFamily="34" charset="0"/>
              </a:rPr>
              <a:t>results</a:t>
            </a:r>
            <a:r>
              <a:rPr lang="es-ES" sz="1600" b="1" dirty="0">
                <a:latin typeface="Open Sans Light" panose="020B0306030504020204" pitchFamily="34" charset="0"/>
                <a:ea typeface="Open Sans Light" panose="020B0306030504020204" pitchFamily="34" charset="0"/>
                <a:cs typeface="Open Sans Light" panose="020B0306030504020204" pitchFamily="34" charset="0"/>
              </a:rPr>
              <a:t>. </a:t>
            </a: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7" name="Table 3">
            <a:extLst>
              <a:ext uri="{FF2B5EF4-FFF2-40B4-BE49-F238E27FC236}">
                <a16:creationId xmlns:a16="http://schemas.microsoft.com/office/drawing/2014/main" id="{968D1BE0-1B8A-4D87-AB65-E075E73B8B66}"/>
              </a:ext>
            </a:extLst>
          </p:cNvPr>
          <p:cNvGraphicFramePr>
            <a:graphicFrameLocks noGrp="1"/>
          </p:cNvGraphicFramePr>
          <p:nvPr>
            <p:ph idx="1"/>
            <p:extLst>
              <p:ext uri="{D42A27DB-BD31-4B8C-83A1-F6EECF244321}">
                <p14:modId xmlns:p14="http://schemas.microsoft.com/office/powerpoint/2010/main" val="1656982851"/>
              </p:ext>
            </p:extLst>
          </p:nvPr>
        </p:nvGraphicFramePr>
        <p:xfrm>
          <a:off x="1633534" y="2444579"/>
          <a:ext cx="9203078" cy="1926905"/>
        </p:xfrm>
        <a:graphic>
          <a:graphicData uri="http://schemas.openxmlformats.org/drawingml/2006/table">
            <a:tbl>
              <a:tblPr firstRow="1" bandRow="1">
                <a:tableStyleId>{5C22544A-7EE6-4342-B048-85BDC9FD1C3A}</a:tableStyleId>
              </a:tblPr>
              <a:tblGrid>
                <a:gridCol w="830834">
                  <a:extLst>
                    <a:ext uri="{9D8B030D-6E8A-4147-A177-3AD203B41FA5}">
                      <a16:colId xmlns:a16="http://schemas.microsoft.com/office/drawing/2014/main" val="952997651"/>
                    </a:ext>
                  </a:extLst>
                </a:gridCol>
                <a:gridCol w="916047">
                  <a:extLst>
                    <a:ext uri="{9D8B030D-6E8A-4147-A177-3AD203B41FA5}">
                      <a16:colId xmlns:a16="http://schemas.microsoft.com/office/drawing/2014/main" val="2874930664"/>
                    </a:ext>
                  </a:extLst>
                </a:gridCol>
                <a:gridCol w="901845">
                  <a:extLst>
                    <a:ext uri="{9D8B030D-6E8A-4147-A177-3AD203B41FA5}">
                      <a16:colId xmlns:a16="http://schemas.microsoft.com/office/drawing/2014/main" val="1460718651"/>
                    </a:ext>
                  </a:extLst>
                </a:gridCol>
                <a:gridCol w="1370520">
                  <a:extLst>
                    <a:ext uri="{9D8B030D-6E8A-4147-A177-3AD203B41FA5}">
                      <a16:colId xmlns:a16="http://schemas.microsoft.com/office/drawing/2014/main" val="3288698876"/>
                    </a:ext>
                  </a:extLst>
                </a:gridCol>
                <a:gridCol w="923148">
                  <a:extLst>
                    <a:ext uri="{9D8B030D-6E8A-4147-A177-3AD203B41FA5}">
                      <a16:colId xmlns:a16="http://schemas.microsoft.com/office/drawing/2014/main" val="1687934581"/>
                    </a:ext>
                  </a:extLst>
                </a:gridCol>
                <a:gridCol w="1448633">
                  <a:extLst>
                    <a:ext uri="{9D8B030D-6E8A-4147-A177-3AD203B41FA5}">
                      <a16:colId xmlns:a16="http://schemas.microsoft.com/office/drawing/2014/main" val="129125841"/>
                    </a:ext>
                  </a:extLst>
                </a:gridCol>
                <a:gridCol w="1441531">
                  <a:extLst>
                    <a:ext uri="{9D8B030D-6E8A-4147-A177-3AD203B41FA5}">
                      <a16:colId xmlns:a16="http://schemas.microsoft.com/office/drawing/2014/main" val="683232038"/>
                    </a:ext>
                  </a:extLst>
                </a:gridCol>
                <a:gridCol w="1370520">
                  <a:extLst>
                    <a:ext uri="{9D8B030D-6E8A-4147-A177-3AD203B41FA5}">
                      <a16:colId xmlns:a16="http://schemas.microsoft.com/office/drawing/2014/main" val="1574772247"/>
                    </a:ext>
                  </a:extLst>
                </a:gridCol>
              </a:tblGrid>
              <a:tr h="950618">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Metrics used (RFC)</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Baseline</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MRMR feature selection</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hyper-parameter tuning (MRMR)</a:t>
                      </a:r>
                    </a:p>
                  </a:txBody>
                  <a:tcPr marL="80243" marR="80243" marT="40122" marB="40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err="1">
                          <a:latin typeface="Open Sans Light" panose="020B0306030504020204" pitchFamily="34" charset="0"/>
                          <a:ea typeface="Open Sans Light" panose="020B0306030504020204" pitchFamily="34" charset="0"/>
                          <a:cs typeface="Open Sans Light" panose="020B0306030504020204" pitchFamily="34" charset="0"/>
                        </a:rPr>
                        <a:t>RelieFf</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p>
                      <a:r>
                        <a:rPr lang="en-IN" sz="1200" dirty="0">
                          <a:latin typeface="Open Sans Light" panose="020B0306030504020204" pitchFamily="34" charset="0"/>
                          <a:ea typeface="Open Sans Light" panose="020B0306030504020204" pitchFamily="34" charset="0"/>
                          <a:cs typeface="Open Sans Light" panose="020B0306030504020204" pitchFamily="34" charset="0"/>
                        </a:rPr>
                        <a:t>Feature selection</a:t>
                      </a:r>
                    </a:p>
                  </a:txBody>
                  <a:tcPr marL="80243" marR="80243" marT="40122" marB="40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hyper-parameter tuning (</a:t>
                      </a:r>
                      <a:r>
                        <a:rPr lang="en-IN" sz="1200" dirty="0" err="1">
                          <a:latin typeface="Open Sans Light" panose="020B0306030504020204" pitchFamily="34" charset="0"/>
                          <a:ea typeface="Open Sans Light" panose="020B0306030504020204" pitchFamily="34" charset="0"/>
                          <a:cs typeface="Open Sans Light" panose="020B0306030504020204" pitchFamily="34" charset="0"/>
                        </a:rPr>
                        <a:t>RelieFf</a:t>
                      </a:r>
                      <a:r>
                        <a:rPr lang="en-IN" sz="1200" dirty="0">
                          <a:latin typeface="Open Sans Light" panose="020B0306030504020204" pitchFamily="34" charset="0"/>
                          <a:ea typeface="Open Sans Light" panose="020B0306030504020204" pitchFamily="34" charset="0"/>
                          <a:cs typeface="Open Sans Light" panose="020B0306030504020204" pitchFamily="34" charset="0"/>
                        </a:rPr>
                        <a:t>)</a:t>
                      </a:r>
                    </a:p>
                    <a:p>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txBody>
                  <a:tcPr marL="80243" marR="80243" marT="40122" marB="40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Open Sans Light" panose="020B0306030504020204" pitchFamily="34" charset="0"/>
                          <a:ea typeface="Open Sans Light" panose="020B0306030504020204" pitchFamily="34" charset="0"/>
                          <a:cs typeface="Open Sans Light" panose="020B0306030504020204" pitchFamily="34" charset="0"/>
                        </a:rPr>
                        <a:t>Mutual Info Classification</a:t>
                      </a:r>
                    </a:p>
                    <a:p>
                      <a:r>
                        <a:rPr lang="en-IN" sz="1200" dirty="0">
                          <a:latin typeface="Open Sans Light" panose="020B0306030504020204" pitchFamily="34" charset="0"/>
                          <a:ea typeface="Open Sans Light" panose="020B0306030504020204" pitchFamily="34" charset="0"/>
                          <a:cs typeface="Open Sans Light" panose="020B0306030504020204" pitchFamily="34" charset="0"/>
                        </a:rPr>
                        <a:t>Feature selection</a:t>
                      </a:r>
                    </a:p>
                  </a:txBody>
                  <a:tcPr marL="80243" marR="80243" marT="40122" marB="40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hyper-parameter tuning (MIC)</a:t>
                      </a:r>
                    </a:p>
                    <a:p>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txBody>
                  <a:tcPr marL="80243" marR="80243" marT="40122" marB="40122"/>
                </a:tc>
                <a:extLst>
                  <a:ext uri="{0D108BD9-81ED-4DB2-BD59-A6C34878D82A}">
                    <a16:rowId xmlns:a16="http://schemas.microsoft.com/office/drawing/2014/main" val="95399729"/>
                  </a:ext>
                </a:extLst>
              </a:tr>
              <a:tr h="325429">
                <a:tc>
                  <a:txBody>
                    <a:bodyPr/>
                    <a:lstStyle/>
                    <a:p>
                      <a:r>
                        <a:rPr lang="en-IN" sz="1200" b="1" dirty="0">
                          <a:latin typeface="Open Sans Light" panose="020B0306030504020204" pitchFamily="34" charset="0"/>
                          <a:ea typeface="Open Sans Light" panose="020B0306030504020204" pitchFamily="34" charset="0"/>
                          <a:cs typeface="Open Sans Light" panose="020B0306030504020204" pitchFamily="34" charset="0"/>
                        </a:rPr>
                        <a:t># of fts</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207</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65</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65</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165</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165</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165</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165</a:t>
                      </a:r>
                    </a:p>
                  </a:txBody>
                  <a:tcPr/>
                </a:tc>
                <a:extLst>
                  <a:ext uri="{0D108BD9-81ED-4DB2-BD59-A6C34878D82A}">
                    <a16:rowId xmlns:a16="http://schemas.microsoft.com/office/drawing/2014/main" val="755243430"/>
                  </a:ext>
                </a:extLst>
              </a:tr>
              <a:tr h="325429">
                <a:tc>
                  <a:txBody>
                    <a:bodyPr/>
                    <a:lstStyle/>
                    <a:p>
                      <a:r>
                        <a:rPr lang="en-IN" sz="1200" b="1" dirty="0">
                          <a:latin typeface="Open Sans Light" panose="020B0306030504020204" pitchFamily="34" charset="0"/>
                          <a:ea typeface="Open Sans Light" panose="020B0306030504020204" pitchFamily="34" charset="0"/>
                          <a:cs typeface="Open Sans Light" panose="020B0306030504020204" pitchFamily="34" charset="0"/>
                        </a:rPr>
                        <a:t>MCC</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0.632</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0.648</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0.643</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0.665</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0.641</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0.656</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0.638</a:t>
                      </a:r>
                    </a:p>
                  </a:txBody>
                  <a:tcPr/>
                </a:tc>
                <a:extLst>
                  <a:ext uri="{0D108BD9-81ED-4DB2-BD59-A6C34878D82A}">
                    <a16:rowId xmlns:a16="http://schemas.microsoft.com/office/drawing/2014/main" val="808794069"/>
                  </a:ext>
                </a:extLst>
              </a:tr>
              <a:tr h="325429">
                <a:tc>
                  <a:txBody>
                    <a:bodyPr/>
                    <a:lstStyle/>
                    <a:p>
                      <a:r>
                        <a:rPr lang="en-IN" sz="1200" b="1" dirty="0">
                          <a:latin typeface="Open Sans Light" panose="020B0306030504020204" pitchFamily="34" charset="0"/>
                          <a:ea typeface="Open Sans Light" panose="020B0306030504020204" pitchFamily="34" charset="0"/>
                          <a:cs typeface="Open Sans Light" panose="020B0306030504020204" pitchFamily="34" charset="0"/>
                        </a:rPr>
                        <a:t>ACC</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0.816</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0.824</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0.823</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0.833</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0.820</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0.828</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0.819</a:t>
                      </a:r>
                    </a:p>
                  </a:txBody>
                  <a:tcPr/>
                </a:tc>
                <a:extLst>
                  <a:ext uri="{0D108BD9-81ED-4DB2-BD59-A6C34878D82A}">
                    <a16:rowId xmlns:a16="http://schemas.microsoft.com/office/drawing/2014/main" val="1188185711"/>
                  </a:ext>
                </a:extLst>
              </a:tr>
            </a:tbl>
          </a:graphicData>
        </a:graphic>
      </p:graphicFrame>
      <p:graphicFrame>
        <p:nvGraphicFramePr>
          <p:cNvPr id="25" name="Table 5">
            <a:extLst>
              <a:ext uri="{FF2B5EF4-FFF2-40B4-BE49-F238E27FC236}">
                <a16:creationId xmlns:a16="http://schemas.microsoft.com/office/drawing/2014/main" id="{BC0B0E2D-CF12-4505-BEEC-C1FD65B8AC29}"/>
              </a:ext>
            </a:extLst>
          </p:cNvPr>
          <p:cNvGraphicFramePr>
            <a:graphicFrameLocks noGrp="1"/>
          </p:cNvGraphicFramePr>
          <p:nvPr>
            <p:extLst>
              <p:ext uri="{D42A27DB-BD31-4B8C-83A1-F6EECF244321}">
                <p14:modId xmlns:p14="http://schemas.microsoft.com/office/powerpoint/2010/main" val="1969535791"/>
              </p:ext>
            </p:extLst>
          </p:nvPr>
        </p:nvGraphicFramePr>
        <p:xfrm>
          <a:off x="1633533" y="4735727"/>
          <a:ext cx="3769738" cy="1462622"/>
        </p:xfrm>
        <a:graphic>
          <a:graphicData uri="http://schemas.openxmlformats.org/drawingml/2006/table">
            <a:tbl>
              <a:tblPr firstRow="1" bandRow="1">
                <a:tableStyleId>{5C22544A-7EE6-4342-B048-85BDC9FD1C3A}</a:tableStyleId>
              </a:tblPr>
              <a:tblGrid>
                <a:gridCol w="754059">
                  <a:extLst>
                    <a:ext uri="{9D8B030D-6E8A-4147-A177-3AD203B41FA5}">
                      <a16:colId xmlns:a16="http://schemas.microsoft.com/office/drawing/2014/main" val="4206119550"/>
                    </a:ext>
                  </a:extLst>
                </a:gridCol>
                <a:gridCol w="931099">
                  <a:extLst>
                    <a:ext uri="{9D8B030D-6E8A-4147-A177-3AD203B41FA5}">
                      <a16:colId xmlns:a16="http://schemas.microsoft.com/office/drawing/2014/main" val="1278814555"/>
                    </a:ext>
                  </a:extLst>
                </a:gridCol>
                <a:gridCol w="1042290">
                  <a:extLst>
                    <a:ext uri="{9D8B030D-6E8A-4147-A177-3AD203B41FA5}">
                      <a16:colId xmlns:a16="http://schemas.microsoft.com/office/drawing/2014/main" val="2295012901"/>
                    </a:ext>
                  </a:extLst>
                </a:gridCol>
                <a:gridCol w="1042290">
                  <a:extLst>
                    <a:ext uri="{9D8B030D-6E8A-4147-A177-3AD203B41FA5}">
                      <a16:colId xmlns:a16="http://schemas.microsoft.com/office/drawing/2014/main" val="1728132895"/>
                    </a:ext>
                  </a:extLst>
                </a:gridCol>
              </a:tblGrid>
              <a:tr h="733024">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Metrics used (RFC)</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manual cleaning</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Post Hyper-parameter optimization (PMC)</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Fingerprints</a:t>
                      </a:r>
                    </a:p>
                  </a:txBody>
                  <a:tcPr marL="80243" marR="80243" marT="40122" marB="40122"/>
                </a:tc>
                <a:extLst>
                  <a:ext uri="{0D108BD9-81ED-4DB2-BD59-A6C34878D82A}">
                    <a16:rowId xmlns:a16="http://schemas.microsoft.com/office/drawing/2014/main" val="1070137134"/>
                  </a:ext>
                </a:extLst>
              </a:tr>
              <a:tr h="325429">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MCC</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0.635</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0.652</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0.53</a:t>
                      </a:r>
                    </a:p>
                  </a:txBody>
                  <a:tcPr marL="80243" marR="80243" marT="40122" marB="40122"/>
                </a:tc>
                <a:extLst>
                  <a:ext uri="{0D108BD9-81ED-4DB2-BD59-A6C34878D82A}">
                    <a16:rowId xmlns:a16="http://schemas.microsoft.com/office/drawing/2014/main" val="1484146997"/>
                  </a:ext>
                </a:extLst>
              </a:tr>
              <a:tr h="325429">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AUC</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0.817</a:t>
                      </a:r>
                    </a:p>
                  </a:txBody>
                  <a:tcPr/>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0.826</a:t>
                      </a:r>
                    </a:p>
                  </a:txBody>
                  <a:tcPr marL="80243" marR="80243" marT="40122" marB="40122"/>
                </a:tc>
                <a:tc>
                  <a:txBody>
                    <a:bodyPr/>
                    <a:lstStyle/>
                    <a:p>
                      <a:r>
                        <a:rPr lang="en-IN" sz="1200" dirty="0">
                          <a:latin typeface="Open Sans Light" panose="020B0306030504020204" pitchFamily="34" charset="0"/>
                          <a:ea typeface="Open Sans Light" panose="020B0306030504020204" pitchFamily="34" charset="0"/>
                          <a:cs typeface="Open Sans Light" panose="020B0306030504020204" pitchFamily="34" charset="0"/>
                        </a:rPr>
                        <a:t>0.77</a:t>
                      </a:r>
                    </a:p>
                  </a:txBody>
                  <a:tcPr marL="80243" marR="80243" marT="40122" marB="40122"/>
                </a:tc>
                <a:extLst>
                  <a:ext uri="{0D108BD9-81ED-4DB2-BD59-A6C34878D82A}">
                    <a16:rowId xmlns:a16="http://schemas.microsoft.com/office/drawing/2014/main" val="2273322647"/>
                  </a:ext>
                </a:extLst>
              </a:tr>
            </a:tbl>
          </a:graphicData>
        </a:graphic>
      </p:graphicFrame>
      <p:sp>
        <p:nvSpPr>
          <p:cNvPr id="2" name="Rectángulo 1">
            <a:extLst>
              <a:ext uri="{FF2B5EF4-FFF2-40B4-BE49-F238E27FC236}">
                <a16:creationId xmlns:a16="http://schemas.microsoft.com/office/drawing/2014/main" id="{646C5A48-C23C-43AE-8EEA-34B0F4BB3629}"/>
              </a:ext>
            </a:extLst>
          </p:cNvPr>
          <p:cNvSpPr/>
          <p:nvPr/>
        </p:nvSpPr>
        <p:spPr>
          <a:xfrm>
            <a:off x="5622448" y="2436903"/>
            <a:ext cx="927981" cy="192690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3998379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32</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6439746"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Feature selection performance</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9" name="TextBox 38">
            <a:extLst>
              <a:ext uri="{FF2B5EF4-FFF2-40B4-BE49-F238E27FC236}">
                <a16:creationId xmlns:a16="http://schemas.microsoft.com/office/drawing/2014/main" id="{7B2CAC8E-152D-4733-AD66-88B8F2E28694}"/>
              </a:ext>
            </a:extLst>
          </p:cNvPr>
          <p:cNvSpPr txBox="1"/>
          <p:nvPr/>
        </p:nvSpPr>
        <p:spPr>
          <a:xfrm>
            <a:off x="1490597" y="1433789"/>
            <a:ext cx="8205625" cy="584775"/>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Comparative performance of the R2 and MSE scores for all the selected Feature selection algorithms.</a:t>
            </a:r>
          </a:p>
        </p:txBody>
      </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7" name="TextBox 38">
            <a:extLst>
              <a:ext uri="{FF2B5EF4-FFF2-40B4-BE49-F238E27FC236}">
                <a16:creationId xmlns:a16="http://schemas.microsoft.com/office/drawing/2014/main" id="{3DAC3979-122E-4A91-86A9-6101FF1371BF}"/>
              </a:ext>
            </a:extLst>
          </p:cNvPr>
          <p:cNvSpPr txBox="1"/>
          <p:nvPr/>
        </p:nvSpPr>
        <p:spPr>
          <a:xfrm>
            <a:off x="2337127" y="5488033"/>
            <a:ext cx="8205625" cy="584775"/>
          </a:xfrm>
          <a:prstGeom prst="rect">
            <a:avLst/>
          </a:prstGeom>
          <a:noFill/>
        </p:spPr>
        <p:txBody>
          <a:bodyPr wrap="square" rtlCol="0">
            <a:noAutofit/>
          </a:bodyPr>
          <a:lstStyle/>
          <a:p>
            <a:pPr algn="ctr"/>
            <a:r>
              <a:rPr lang="en-US" sz="1400" dirty="0">
                <a:latin typeface="Open Sans Light" panose="020B0306030504020204" pitchFamily="34" charset="0"/>
                <a:ea typeface="Open Sans Light" panose="020B0306030504020204" pitchFamily="34" charset="0"/>
                <a:cs typeface="Open Sans Light" panose="020B0306030504020204" pitchFamily="34" charset="0"/>
              </a:rPr>
              <a:t>Based on these results, we can conclude that the model that better performs is the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RFC</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one with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RelieFf selected features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and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tuned hyperparameters</a:t>
            </a:r>
          </a:p>
        </p:txBody>
      </p:sp>
      <p:pic>
        <p:nvPicPr>
          <p:cNvPr id="14" name="Picture 3">
            <a:extLst>
              <a:ext uri="{FF2B5EF4-FFF2-40B4-BE49-F238E27FC236}">
                <a16:creationId xmlns:a16="http://schemas.microsoft.com/office/drawing/2014/main" id="{406243F0-C2EF-4BE1-8CCC-6F522ED8B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598" y="2492982"/>
            <a:ext cx="4949342" cy="2693025"/>
          </a:xfrm>
          <a:prstGeom prst="rect">
            <a:avLst/>
          </a:prstGeom>
        </p:spPr>
      </p:pic>
      <p:pic>
        <p:nvPicPr>
          <p:cNvPr id="19" name="Picture 2">
            <a:extLst>
              <a:ext uri="{FF2B5EF4-FFF2-40B4-BE49-F238E27FC236}">
                <a16:creationId xmlns:a16="http://schemas.microsoft.com/office/drawing/2014/main" id="{5B6642BE-5CD5-42F2-A2E2-788FB72B3E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9551" y="2492982"/>
            <a:ext cx="4949344" cy="2693026"/>
          </a:xfrm>
          <a:prstGeom prst="rect">
            <a:avLst/>
          </a:prstGeom>
        </p:spPr>
      </p:pic>
    </p:spTree>
    <p:extLst>
      <p:ext uri="{BB962C8B-B14F-4D97-AF65-F5344CB8AC3E}">
        <p14:creationId xmlns:p14="http://schemas.microsoft.com/office/powerpoint/2010/main" val="27196387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63E572E-306A-A042-AF63-7517016E968E}"/>
              </a:ext>
            </a:extLst>
          </p:cNvPr>
          <p:cNvSpPr>
            <a:spLocks noGrp="1"/>
          </p:cNvSpPr>
          <p:nvPr>
            <p:ph type="sldNum" sz="quarter" idx="12"/>
          </p:nvPr>
        </p:nvSpPr>
        <p:spPr/>
        <p:txBody>
          <a:bodyPr/>
          <a:lstStyle/>
          <a:p>
            <a:fld id="{6E8EC887-8223-D342-9560-5AEA6C858B76}" type="slidenum">
              <a:rPr lang="es-SE" smtClean="0"/>
              <a:t>33</a:t>
            </a:fld>
            <a:endParaRPr lang="es-SE"/>
          </a:p>
        </p:txBody>
      </p:sp>
      <p:sp>
        <p:nvSpPr>
          <p:cNvPr id="5" name="CuadroTexto 4">
            <a:extLst>
              <a:ext uri="{FF2B5EF4-FFF2-40B4-BE49-F238E27FC236}">
                <a16:creationId xmlns:a16="http://schemas.microsoft.com/office/drawing/2014/main" id="{3BAFCE1A-BF39-8046-9232-FFEFE41C4686}"/>
              </a:ext>
            </a:extLst>
          </p:cNvPr>
          <p:cNvSpPr txBox="1"/>
          <p:nvPr/>
        </p:nvSpPr>
        <p:spPr>
          <a:xfrm>
            <a:off x="1490596" y="769909"/>
            <a:ext cx="6439746" cy="584775"/>
          </a:xfrm>
          <a:prstGeom prst="rect">
            <a:avLst/>
          </a:prstGeom>
          <a:noFill/>
        </p:spPr>
        <p:txBody>
          <a:bodyPr wrap="square" rtlCol="0">
            <a:spAutoFit/>
          </a:bodyPr>
          <a:lstStyle/>
          <a:p>
            <a:r>
              <a:rPr lang="en-GB" sz="3200" b="1" dirty="0">
                <a:latin typeface="Chronicle Display Black" pitchFamily="2" charset="0"/>
              </a:rPr>
              <a:t>Results | </a:t>
            </a:r>
            <a:r>
              <a:rPr lang="en-GB" sz="2400" b="1" dirty="0">
                <a:latin typeface="Chronicle Display" pitchFamily="2" charset="0"/>
              </a:rPr>
              <a:t>Performance in test set</a:t>
            </a:r>
            <a:endParaRPr lang="en-GB" sz="3200" b="1" dirty="0">
              <a:latin typeface="Chronicle Display" pitchFamily="2" charset="0"/>
            </a:endParaRPr>
          </a:p>
        </p:txBody>
      </p:sp>
      <p:graphicFrame>
        <p:nvGraphicFramePr>
          <p:cNvPr id="8" name="Tabla 14">
            <a:extLst>
              <a:ext uri="{FF2B5EF4-FFF2-40B4-BE49-F238E27FC236}">
                <a16:creationId xmlns:a16="http://schemas.microsoft.com/office/drawing/2014/main" id="{A4980978-ED57-074A-A8A3-1A56626665F1}"/>
              </a:ext>
            </a:extLst>
          </p:cNvPr>
          <p:cNvGraphicFramePr>
            <a:graphicFrameLocks noGrp="1"/>
          </p:cNvGraphicFramePr>
          <p:nvPr>
            <p:extLst>
              <p:ext uri="{D42A27DB-BD31-4B8C-83A1-F6EECF244321}">
                <p14:modId xmlns:p14="http://schemas.microsoft.com/office/powerpoint/2010/main" val="3158930892"/>
              </p:ext>
            </p:extLst>
          </p:nvPr>
        </p:nvGraphicFramePr>
        <p:xfrm>
          <a:off x="1502299" y="3429000"/>
          <a:ext cx="4951050" cy="585992"/>
        </p:xfrm>
        <a:graphic>
          <a:graphicData uri="http://schemas.openxmlformats.org/drawingml/2006/table">
            <a:tbl>
              <a:tblPr firstRow="1" bandRow="1">
                <a:tableStyleId>{5C22544A-7EE6-4342-B048-85BDC9FD1C3A}</a:tableStyleId>
              </a:tblPr>
              <a:tblGrid>
                <a:gridCol w="824444">
                  <a:extLst>
                    <a:ext uri="{9D8B030D-6E8A-4147-A177-3AD203B41FA5}">
                      <a16:colId xmlns:a16="http://schemas.microsoft.com/office/drawing/2014/main" val="1439672902"/>
                    </a:ext>
                  </a:extLst>
                </a:gridCol>
                <a:gridCol w="825906">
                  <a:extLst>
                    <a:ext uri="{9D8B030D-6E8A-4147-A177-3AD203B41FA5}">
                      <a16:colId xmlns:a16="http://schemas.microsoft.com/office/drawing/2014/main" val="8003301"/>
                    </a:ext>
                  </a:extLst>
                </a:gridCol>
                <a:gridCol w="825175">
                  <a:extLst>
                    <a:ext uri="{9D8B030D-6E8A-4147-A177-3AD203B41FA5}">
                      <a16:colId xmlns:a16="http://schemas.microsoft.com/office/drawing/2014/main" val="767086238"/>
                    </a:ext>
                  </a:extLst>
                </a:gridCol>
                <a:gridCol w="825175">
                  <a:extLst>
                    <a:ext uri="{9D8B030D-6E8A-4147-A177-3AD203B41FA5}">
                      <a16:colId xmlns:a16="http://schemas.microsoft.com/office/drawing/2014/main" val="4293369441"/>
                    </a:ext>
                  </a:extLst>
                </a:gridCol>
                <a:gridCol w="825175">
                  <a:extLst>
                    <a:ext uri="{9D8B030D-6E8A-4147-A177-3AD203B41FA5}">
                      <a16:colId xmlns:a16="http://schemas.microsoft.com/office/drawing/2014/main" val="204901583"/>
                    </a:ext>
                  </a:extLst>
                </a:gridCol>
                <a:gridCol w="825175">
                  <a:extLst>
                    <a:ext uri="{9D8B030D-6E8A-4147-A177-3AD203B41FA5}">
                      <a16:colId xmlns:a16="http://schemas.microsoft.com/office/drawing/2014/main" val="1279445329"/>
                    </a:ext>
                  </a:extLst>
                </a:gridCol>
              </a:tblGrid>
              <a:tr h="218172">
                <a:tc>
                  <a:txBody>
                    <a:bodyPr/>
                    <a:lstStyle/>
                    <a:p>
                      <a:r>
                        <a:rPr lang="en-GB" sz="1200" b="0" i="0" dirty="0">
                          <a:latin typeface="Open Sans Light" pitchFamily="2" charset="0"/>
                          <a:ea typeface="Open Sans Light" pitchFamily="2" charset="0"/>
                          <a:cs typeface="Open Sans Light" pitchFamily="2" charset="0"/>
                        </a:rPr>
                        <a:t>Metric</a:t>
                      </a:r>
                    </a:p>
                  </a:txBody>
                  <a:tcPr marL="79636" marR="79636" marT="39818" marB="39818"/>
                </a:tc>
                <a:tc>
                  <a:txBody>
                    <a:bodyPr/>
                    <a:lstStyle/>
                    <a:p>
                      <a:r>
                        <a:rPr lang="en-GB" sz="1200" b="0" i="0" dirty="0">
                          <a:latin typeface="Open Sans Light" pitchFamily="2" charset="0"/>
                          <a:ea typeface="Open Sans Light" pitchFamily="2" charset="0"/>
                          <a:cs typeface="Open Sans Light" pitchFamily="2" charset="0"/>
                        </a:rPr>
                        <a:t>MCC</a:t>
                      </a:r>
                    </a:p>
                  </a:txBody>
                  <a:tcPr marL="79636" marR="79636" marT="39818" marB="39818"/>
                </a:tc>
                <a:tc>
                  <a:txBody>
                    <a:bodyPr/>
                    <a:lstStyle/>
                    <a:p>
                      <a:r>
                        <a:rPr lang="en-GB" sz="1200" b="0" i="0" dirty="0">
                          <a:latin typeface="Open Sans Light" pitchFamily="2" charset="0"/>
                          <a:ea typeface="Open Sans Light" pitchFamily="2" charset="0"/>
                          <a:cs typeface="Open Sans Light" pitchFamily="2" charset="0"/>
                        </a:rPr>
                        <a:t>AUC</a:t>
                      </a:r>
                    </a:p>
                  </a:txBody>
                  <a:tcPr marL="79636" marR="79636" marT="39818" marB="39818"/>
                </a:tc>
                <a:tc>
                  <a:txBody>
                    <a:bodyPr/>
                    <a:lstStyle/>
                    <a:p>
                      <a:r>
                        <a:rPr lang="en-GB" sz="1200" b="0" i="0" dirty="0">
                          <a:latin typeface="Open Sans Light" pitchFamily="2" charset="0"/>
                          <a:ea typeface="Open Sans Light" pitchFamily="2" charset="0"/>
                          <a:cs typeface="Open Sans Light" pitchFamily="2" charset="0"/>
                        </a:rPr>
                        <a:t>Accuracy</a:t>
                      </a:r>
                    </a:p>
                  </a:txBody>
                  <a:tcPr marL="79636" marR="79636" marT="39818" marB="39818"/>
                </a:tc>
                <a:tc>
                  <a:txBody>
                    <a:bodyPr/>
                    <a:lstStyle/>
                    <a:p>
                      <a:r>
                        <a:rPr lang="en-GB" sz="1200" b="0" i="0" dirty="0">
                          <a:latin typeface="Open Sans Light" pitchFamily="2" charset="0"/>
                          <a:ea typeface="Open Sans Light" pitchFamily="2" charset="0"/>
                          <a:cs typeface="Open Sans Light" pitchFamily="2" charset="0"/>
                        </a:rPr>
                        <a:t>Precision</a:t>
                      </a:r>
                    </a:p>
                  </a:txBody>
                  <a:tcPr marL="79636" marR="79636" marT="39818" marB="39818"/>
                </a:tc>
                <a:tc>
                  <a:txBody>
                    <a:bodyPr/>
                    <a:lstStyle/>
                    <a:p>
                      <a:r>
                        <a:rPr lang="en-GB" sz="1200" b="0" i="0" dirty="0">
                          <a:latin typeface="Open Sans Light" pitchFamily="2" charset="0"/>
                          <a:ea typeface="Open Sans Light" pitchFamily="2" charset="0"/>
                          <a:cs typeface="Open Sans Light" pitchFamily="2" charset="0"/>
                        </a:rPr>
                        <a:t>Recall</a:t>
                      </a:r>
                    </a:p>
                  </a:txBody>
                  <a:tcPr marL="79636" marR="79636" marT="39818" marB="39818"/>
                </a:tc>
                <a:extLst>
                  <a:ext uri="{0D108BD9-81ED-4DB2-BD59-A6C34878D82A}">
                    <a16:rowId xmlns:a16="http://schemas.microsoft.com/office/drawing/2014/main" val="1983669536"/>
                  </a:ext>
                </a:extLst>
              </a:tr>
              <a:tr h="241368">
                <a:tc>
                  <a:txBody>
                    <a:bodyPr/>
                    <a:lstStyle/>
                    <a:p>
                      <a:r>
                        <a:rPr lang="en-GB" sz="1600" b="0" i="0" dirty="0">
                          <a:latin typeface="Open Sans Light" pitchFamily="2" charset="0"/>
                          <a:ea typeface="Open Sans Light" pitchFamily="2" charset="0"/>
                          <a:cs typeface="Open Sans Light" pitchFamily="2" charset="0"/>
                        </a:rPr>
                        <a:t>Score</a:t>
                      </a:r>
                    </a:p>
                  </a:txBody>
                  <a:tcPr marL="79636" marR="79636" marT="39818" marB="39818"/>
                </a:tc>
                <a:tc>
                  <a:txBody>
                    <a:bodyPr/>
                    <a:lstStyle/>
                    <a:p>
                      <a:r>
                        <a:rPr lang="en-GB" sz="1600" b="0" i="0" dirty="0">
                          <a:latin typeface="Open Sans Light" pitchFamily="2" charset="0"/>
                          <a:ea typeface="Open Sans Light" pitchFamily="2" charset="0"/>
                          <a:cs typeface="Open Sans Light" pitchFamily="2" charset="0"/>
                        </a:rPr>
                        <a:t>0.760</a:t>
                      </a:r>
                    </a:p>
                  </a:txBody>
                  <a:tcPr marL="79636" marR="79636" marT="39818" marB="39818"/>
                </a:tc>
                <a:tc>
                  <a:txBody>
                    <a:bodyPr/>
                    <a:lstStyle/>
                    <a:p>
                      <a:r>
                        <a:rPr lang="en-GB" sz="1600" b="0" i="0" dirty="0">
                          <a:latin typeface="Open Sans Light" pitchFamily="2" charset="0"/>
                          <a:ea typeface="Open Sans Light" pitchFamily="2" charset="0"/>
                          <a:cs typeface="Open Sans Light" pitchFamily="2" charset="0"/>
                        </a:rPr>
                        <a:t>0.881</a:t>
                      </a:r>
                    </a:p>
                  </a:txBody>
                  <a:tcPr marL="79636" marR="79636" marT="39818" marB="39818"/>
                </a:tc>
                <a:tc>
                  <a:txBody>
                    <a:bodyPr/>
                    <a:lstStyle/>
                    <a:p>
                      <a:r>
                        <a:rPr lang="en-GB" sz="1600" b="0" i="0" dirty="0">
                          <a:latin typeface="Open Sans Light" pitchFamily="2" charset="0"/>
                          <a:ea typeface="Open Sans Light" pitchFamily="2" charset="0"/>
                          <a:cs typeface="Open Sans Light" pitchFamily="2" charset="0"/>
                        </a:rPr>
                        <a:t>0.882</a:t>
                      </a:r>
                    </a:p>
                  </a:txBody>
                  <a:tcPr marL="79636" marR="79636" marT="39818" marB="39818"/>
                </a:tc>
                <a:tc>
                  <a:txBody>
                    <a:bodyPr/>
                    <a:lstStyle/>
                    <a:p>
                      <a:r>
                        <a:rPr lang="en-GB" sz="1600" b="0" i="0" dirty="0">
                          <a:latin typeface="Open Sans Light" pitchFamily="2" charset="0"/>
                          <a:ea typeface="Open Sans Light" pitchFamily="2" charset="0"/>
                          <a:cs typeface="Open Sans Light" pitchFamily="2" charset="0"/>
                        </a:rPr>
                        <a:t>0.901</a:t>
                      </a:r>
                    </a:p>
                  </a:txBody>
                  <a:tcPr marL="79636" marR="79636" marT="39818" marB="39818"/>
                </a:tc>
                <a:tc>
                  <a:txBody>
                    <a:bodyPr/>
                    <a:lstStyle/>
                    <a:p>
                      <a:r>
                        <a:rPr lang="en-GB" sz="1600" b="0" i="0" dirty="0">
                          <a:latin typeface="Open Sans Light" pitchFamily="2" charset="0"/>
                          <a:ea typeface="Open Sans Light" pitchFamily="2" charset="0"/>
                          <a:cs typeface="Open Sans Light" pitchFamily="2" charset="0"/>
                        </a:rPr>
                        <a:t>0.886</a:t>
                      </a:r>
                    </a:p>
                  </a:txBody>
                  <a:tcPr marL="79636" marR="79636" marT="39818" marB="39818"/>
                </a:tc>
                <a:extLst>
                  <a:ext uri="{0D108BD9-81ED-4DB2-BD59-A6C34878D82A}">
                    <a16:rowId xmlns:a16="http://schemas.microsoft.com/office/drawing/2014/main" val="1153782577"/>
                  </a:ext>
                </a:extLst>
              </a:tr>
            </a:tbl>
          </a:graphicData>
        </a:graphic>
      </p:graphicFrame>
      <p:sp>
        <p:nvSpPr>
          <p:cNvPr id="9" name="TextBox 38">
            <a:extLst>
              <a:ext uri="{FF2B5EF4-FFF2-40B4-BE49-F238E27FC236}">
                <a16:creationId xmlns:a16="http://schemas.microsoft.com/office/drawing/2014/main" id="{2DBABFDF-E04A-B54C-8C9E-27746A53DC19}"/>
              </a:ext>
            </a:extLst>
          </p:cNvPr>
          <p:cNvSpPr txBox="1"/>
          <p:nvPr/>
        </p:nvSpPr>
        <p:spPr>
          <a:xfrm>
            <a:off x="1490597" y="1433789"/>
            <a:ext cx="8205625" cy="584775"/>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Now we’ve got the model, we check its performance against the test dataset. </a:t>
            </a:r>
          </a:p>
        </p:txBody>
      </p:sp>
      <p:grpSp>
        <p:nvGrpSpPr>
          <p:cNvPr id="10" name="Grupo 9">
            <a:extLst>
              <a:ext uri="{FF2B5EF4-FFF2-40B4-BE49-F238E27FC236}">
                <a16:creationId xmlns:a16="http://schemas.microsoft.com/office/drawing/2014/main" id="{AAAB8C0E-F585-D748-B7A5-5C9A48F0870A}"/>
              </a:ext>
            </a:extLst>
          </p:cNvPr>
          <p:cNvGrpSpPr/>
          <p:nvPr/>
        </p:nvGrpSpPr>
        <p:grpSpPr>
          <a:xfrm>
            <a:off x="9696222" y="531597"/>
            <a:ext cx="1826106" cy="685716"/>
            <a:chOff x="9116818" y="742950"/>
            <a:chExt cx="1826106" cy="685716"/>
          </a:xfrm>
        </p:grpSpPr>
        <p:pic>
          <p:nvPicPr>
            <p:cNvPr id="11" name="Picture 2" descr="Logotype | Chalmers">
              <a:extLst>
                <a:ext uri="{FF2B5EF4-FFF2-40B4-BE49-F238E27FC236}">
                  <a16:creationId xmlns:a16="http://schemas.microsoft.com/office/drawing/2014/main" id="{50EA6F77-B954-7548-B6C5-02C097568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CDAD02B2-AEEB-4F48-AA45-2DF100B848D8}"/>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13" name="CuadroTexto 12">
            <a:extLst>
              <a:ext uri="{FF2B5EF4-FFF2-40B4-BE49-F238E27FC236}">
                <a16:creationId xmlns:a16="http://schemas.microsoft.com/office/drawing/2014/main" id="{ABB49681-A39B-3A48-A4FD-C7206B13D3A4}"/>
              </a:ext>
            </a:extLst>
          </p:cNvPr>
          <p:cNvSpPr txBox="1"/>
          <p:nvPr/>
        </p:nvSpPr>
        <p:spPr>
          <a:xfrm>
            <a:off x="1490596" y="2506748"/>
            <a:ext cx="3159839" cy="523220"/>
          </a:xfrm>
          <a:prstGeom prst="rect">
            <a:avLst/>
          </a:prstGeom>
          <a:noFill/>
        </p:spPr>
        <p:txBody>
          <a:bodyPr wrap="none" rtlCol="0">
            <a:spAutoFit/>
          </a:bodyPr>
          <a:lstStyle/>
          <a:p>
            <a:r>
              <a:rPr lang="en-GB" dirty="0">
                <a:latin typeface="Open Sans Light" pitchFamily="2" charset="0"/>
                <a:ea typeface="Open Sans Light" pitchFamily="2" charset="0"/>
                <a:cs typeface="Open Sans Light" pitchFamily="2" charset="0"/>
              </a:rPr>
              <a:t>Number of samples: </a:t>
            </a:r>
            <a:r>
              <a:rPr lang="en-GB" sz="2800" b="1" dirty="0">
                <a:latin typeface="Open Sans Light" pitchFamily="2" charset="0"/>
                <a:ea typeface="Open Sans Light" pitchFamily="2" charset="0"/>
                <a:cs typeface="Open Sans Light" pitchFamily="2" charset="0"/>
              </a:rPr>
              <a:t>1317</a:t>
            </a:r>
            <a:endParaRPr lang="en-GB" b="1" dirty="0">
              <a:latin typeface="Open Sans Light" pitchFamily="2" charset="0"/>
              <a:ea typeface="Open Sans Light" pitchFamily="2" charset="0"/>
              <a:cs typeface="Open Sans Light" pitchFamily="2" charset="0"/>
            </a:endParaRPr>
          </a:p>
        </p:txBody>
      </p:sp>
      <p:pic>
        <p:nvPicPr>
          <p:cNvPr id="14" name="Imagen 13" descr="Gráfico, Gráfico de rectángulos&#10;&#10;Descripción generada automáticamente">
            <a:extLst>
              <a:ext uri="{FF2B5EF4-FFF2-40B4-BE49-F238E27FC236}">
                <a16:creationId xmlns:a16="http://schemas.microsoft.com/office/drawing/2014/main" id="{FB883206-8EF0-A34E-87A4-2BF014AD6DBA}"/>
              </a:ext>
            </a:extLst>
          </p:cNvPr>
          <p:cNvPicPr>
            <a:picLocks noChangeAspect="1"/>
          </p:cNvPicPr>
          <p:nvPr/>
        </p:nvPicPr>
        <p:blipFill>
          <a:blip r:embed="rId4"/>
          <a:stretch>
            <a:fillRect/>
          </a:stretch>
        </p:blipFill>
        <p:spPr>
          <a:xfrm>
            <a:off x="7420423" y="2232121"/>
            <a:ext cx="3416189" cy="3005381"/>
          </a:xfrm>
          <a:prstGeom prst="rect">
            <a:avLst/>
          </a:prstGeom>
        </p:spPr>
      </p:pic>
      <p:cxnSp>
        <p:nvCxnSpPr>
          <p:cNvPr id="15" name="Conector recto 14">
            <a:extLst>
              <a:ext uri="{FF2B5EF4-FFF2-40B4-BE49-F238E27FC236}">
                <a16:creationId xmlns:a16="http://schemas.microsoft.com/office/drawing/2014/main" id="{BA001B68-E0C4-8E4E-85F7-93BEB7898F58}"/>
              </a:ext>
            </a:extLst>
          </p:cNvPr>
          <p:cNvCxnSpPr>
            <a:cxnSpLocks/>
          </p:cNvCxnSpPr>
          <p:nvPr/>
        </p:nvCxnSpPr>
        <p:spPr>
          <a:xfrm>
            <a:off x="6726621" y="2143800"/>
            <a:ext cx="0" cy="3182023"/>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207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34</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6439746" cy="584775"/>
          </a:xfrm>
          <a:prstGeom prst="rect">
            <a:avLst/>
          </a:prstGeom>
          <a:noFill/>
        </p:spPr>
        <p:txBody>
          <a:bodyPr wrap="square" rtlCol="0">
            <a:spAutoFit/>
          </a:bodyPr>
          <a:lstStyle/>
          <a:p>
            <a:r>
              <a:rPr lang="en-GB" sz="3200" b="1" dirty="0">
                <a:latin typeface="Chronicle Display Black" pitchFamily="2" charset="0"/>
              </a:rPr>
              <a:t>Recap | </a:t>
            </a:r>
            <a:r>
              <a:rPr lang="en-GB" sz="2400" b="1" dirty="0">
                <a:latin typeface="Chronicle Display" pitchFamily="2" charset="0"/>
              </a:rPr>
              <a:t>Ames and Lipophilicity</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5"/>
            <a:stretch>
              <a:fillRect/>
            </a:stretch>
          </p:blipFill>
          <p:spPr>
            <a:xfrm>
              <a:off x="10257208" y="742950"/>
              <a:ext cx="685716" cy="685716"/>
            </a:xfrm>
            <a:prstGeom prst="rect">
              <a:avLst/>
            </a:prstGeom>
          </p:spPr>
        </p:pic>
      </p:grpSp>
      <p:sp>
        <p:nvSpPr>
          <p:cNvPr id="9" name="TextBox 38">
            <a:extLst>
              <a:ext uri="{FF2B5EF4-FFF2-40B4-BE49-F238E27FC236}">
                <a16:creationId xmlns:a16="http://schemas.microsoft.com/office/drawing/2014/main" id="{7B2CAC8E-152D-4733-AD66-88B8F2E28694}"/>
              </a:ext>
            </a:extLst>
          </p:cNvPr>
          <p:cNvSpPr txBox="1"/>
          <p:nvPr/>
        </p:nvSpPr>
        <p:spPr>
          <a:xfrm>
            <a:off x="1490597" y="1433789"/>
            <a:ext cx="8205625" cy="584775"/>
          </a:xfrm>
          <a:prstGeom prst="rect">
            <a:avLst/>
          </a:prstGeom>
          <a:noFill/>
        </p:spPr>
        <p:txBody>
          <a:bodyPr wrap="square" rtlCol="0">
            <a:noAutofit/>
          </a:bodyPr>
          <a:lstStyle/>
          <a:p>
            <a:r>
              <a:rPr lang="en-US" sz="1600" b="1" dirty="0">
                <a:latin typeface="Open Sans Light" panose="020B0306030504020204" pitchFamily="34" charset="0"/>
                <a:ea typeface="Open Sans Light" panose="020B0306030504020204" pitchFamily="34" charset="0"/>
                <a:cs typeface="Open Sans Light" panose="020B0306030504020204" pitchFamily="34" charset="0"/>
              </a:rPr>
              <a:t>Metrics obtained in each task with the model that better performs, respectively. </a:t>
            </a:r>
          </a:p>
        </p:txBody>
      </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3" name="CuadroTexto 12">
            <a:extLst>
              <a:ext uri="{FF2B5EF4-FFF2-40B4-BE49-F238E27FC236}">
                <a16:creationId xmlns:a16="http://schemas.microsoft.com/office/drawing/2014/main" id="{996CDF6E-6521-8D46-8679-663499C58CC3}"/>
              </a:ext>
            </a:extLst>
          </p:cNvPr>
          <p:cNvSpPr txBox="1"/>
          <p:nvPr/>
        </p:nvSpPr>
        <p:spPr>
          <a:xfrm>
            <a:off x="1955955" y="2015896"/>
            <a:ext cx="2618949" cy="707886"/>
          </a:xfrm>
          <a:prstGeom prst="rect">
            <a:avLst/>
          </a:prstGeom>
          <a:noFill/>
        </p:spPr>
        <p:txBody>
          <a:bodyPr wrap="square">
            <a:spAutoFit/>
          </a:bodyPr>
          <a:lstStyle/>
          <a:p>
            <a:pPr algn="ctr"/>
            <a:r>
              <a:rPr lang="en-GB" sz="2000" b="1" dirty="0">
                <a:latin typeface="Chronicle Display" pitchFamily="2" charset="0"/>
              </a:rPr>
              <a:t>Ames mutagenicity - Classification</a:t>
            </a:r>
            <a:endParaRPr lang="en-GB" sz="2000" dirty="0"/>
          </a:p>
        </p:txBody>
      </p:sp>
      <p:sp>
        <p:nvSpPr>
          <p:cNvPr id="14" name="CuadroTexto 13">
            <a:extLst>
              <a:ext uri="{FF2B5EF4-FFF2-40B4-BE49-F238E27FC236}">
                <a16:creationId xmlns:a16="http://schemas.microsoft.com/office/drawing/2014/main" id="{E74423D0-4997-B44B-9E29-A8A63A066080}"/>
              </a:ext>
            </a:extLst>
          </p:cNvPr>
          <p:cNvSpPr txBox="1"/>
          <p:nvPr/>
        </p:nvSpPr>
        <p:spPr>
          <a:xfrm>
            <a:off x="7077273" y="2015896"/>
            <a:ext cx="2864698" cy="707886"/>
          </a:xfrm>
          <a:prstGeom prst="rect">
            <a:avLst/>
          </a:prstGeom>
          <a:noFill/>
        </p:spPr>
        <p:txBody>
          <a:bodyPr wrap="square">
            <a:spAutoFit/>
          </a:bodyPr>
          <a:lstStyle/>
          <a:p>
            <a:pPr algn="ctr"/>
            <a:r>
              <a:rPr lang="en-GB" sz="2000" b="1" dirty="0">
                <a:latin typeface="Chronicle Display" pitchFamily="2" charset="0"/>
              </a:rPr>
              <a:t>Lipophilicity - Regression</a:t>
            </a:r>
            <a:endParaRPr lang="en-GB" sz="2000" dirty="0"/>
          </a:p>
        </p:txBody>
      </p:sp>
      <p:sp>
        <p:nvSpPr>
          <p:cNvPr id="12" name="CuadroTexto 11">
            <a:extLst>
              <a:ext uri="{FF2B5EF4-FFF2-40B4-BE49-F238E27FC236}">
                <a16:creationId xmlns:a16="http://schemas.microsoft.com/office/drawing/2014/main" id="{584B28FB-24B7-8A49-A4E0-1336B49FB6E5}"/>
              </a:ext>
            </a:extLst>
          </p:cNvPr>
          <p:cNvSpPr txBox="1"/>
          <p:nvPr/>
        </p:nvSpPr>
        <p:spPr>
          <a:xfrm>
            <a:off x="1904003" y="6352143"/>
            <a:ext cx="2603598" cy="369332"/>
          </a:xfrm>
          <a:prstGeom prst="rect">
            <a:avLst/>
          </a:prstGeom>
          <a:noFill/>
        </p:spPr>
        <p:txBody>
          <a:bodyPr wrap="none" rtlCol="0">
            <a:spAutoFit/>
          </a:bodyPr>
          <a:lstStyle/>
          <a:p>
            <a:pPr algn="ctr"/>
            <a:r>
              <a:rPr lang="en-GB" dirty="0"/>
              <a:t>Number of samples: 1317</a:t>
            </a:r>
          </a:p>
        </p:txBody>
      </p:sp>
      <p:sp>
        <p:nvSpPr>
          <p:cNvPr id="20" name="CuadroTexto 19">
            <a:extLst>
              <a:ext uri="{FF2B5EF4-FFF2-40B4-BE49-F238E27FC236}">
                <a16:creationId xmlns:a16="http://schemas.microsoft.com/office/drawing/2014/main" id="{B48A92EB-3E96-EB41-B0C4-9C9B9154E4D8}"/>
              </a:ext>
            </a:extLst>
          </p:cNvPr>
          <p:cNvSpPr txBox="1"/>
          <p:nvPr/>
        </p:nvSpPr>
        <p:spPr>
          <a:xfrm>
            <a:off x="7402553" y="6352143"/>
            <a:ext cx="2486578" cy="369332"/>
          </a:xfrm>
          <a:prstGeom prst="rect">
            <a:avLst/>
          </a:prstGeom>
          <a:noFill/>
        </p:spPr>
        <p:txBody>
          <a:bodyPr wrap="none" rtlCol="0">
            <a:spAutoFit/>
          </a:bodyPr>
          <a:lstStyle/>
          <a:p>
            <a:r>
              <a:rPr lang="en-GB" dirty="0"/>
              <a:t>Number of samples: 840</a:t>
            </a:r>
          </a:p>
        </p:txBody>
      </p:sp>
      <p:cxnSp>
        <p:nvCxnSpPr>
          <p:cNvPr id="21" name="Conector recto 20">
            <a:extLst>
              <a:ext uri="{FF2B5EF4-FFF2-40B4-BE49-F238E27FC236}">
                <a16:creationId xmlns:a16="http://schemas.microsoft.com/office/drawing/2014/main" id="{C016757B-C9AE-4B4A-994B-2B6F78E32546}"/>
              </a:ext>
            </a:extLst>
          </p:cNvPr>
          <p:cNvCxnSpPr>
            <a:cxnSpLocks/>
          </p:cNvCxnSpPr>
          <p:nvPr/>
        </p:nvCxnSpPr>
        <p:spPr>
          <a:xfrm>
            <a:off x="6096000" y="2595065"/>
            <a:ext cx="0" cy="349042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Imagen 2" descr="Gráfico, Gráfico de rectángulos&#10;&#10;Descripción generada automáticamente">
            <a:extLst>
              <a:ext uri="{FF2B5EF4-FFF2-40B4-BE49-F238E27FC236}">
                <a16:creationId xmlns:a16="http://schemas.microsoft.com/office/drawing/2014/main" id="{E937406C-C02C-EC4F-8135-0B3FABF2517B}"/>
              </a:ext>
            </a:extLst>
          </p:cNvPr>
          <p:cNvPicPr>
            <a:picLocks noChangeAspect="1"/>
          </p:cNvPicPr>
          <p:nvPr/>
        </p:nvPicPr>
        <p:blipFill>
          <a:blip r:embed="rId6"/>
          <a:stretch>
            <a:fillRect/>
          </a:stretch>
        </p:blipFill>
        <p:spPr>
          <a:xfrm>
            <a:off x="1752581" y="2798382"/>
            <a:ext cx="3036867" cy="2671674"/>
          </a:xfrm>
          <a:prstGeom prst="rect">
            <a:avLst/>
          </a:prstGeom>
        </p:spPr>
      </p:pic>
      <p:graphicFrame>
        <p:nvGraphicFramePr>
          <p:cNvPr id="11" name="Tabla 14">
            <a:extLst>
              <a:ext uri="{FF2B5EF4-FFF2-40B4-BE49-F238E27FC236}">
                <a16:creationId xmlns:a16="http://schemas.microsoft.com/office/drawing/2014/main" id="{DB72A359-C818-4547-98B5-CC7A9EA45C15}"/>
              </a:ext>
            </a:extLst>
          </p:cNvPr>
          <p:cNvGraphicFramePr>
            <a:graphicFrameLocks noGrp="1"/>
          </p:cNvGraphicFramePr>
          <p:nvPr>
            <p:extLst>
              <p:ext uri="{D42A27DB-BD31-4B8C-83A1-F6EECF244321}">
                <p14:modId xmlns:p14="http://schemas.microsoft.com/office/powerpoint/2010/main" val="4033425484"/>
              </p:ext>
            </p:extLst>
          </p:nvPr>
        </p:nvGraphicFramePr>
        <p:xfrm>
          <a:off x="1490596" y="5599139"/>
          <a:ext cx="3888840" cy="584776"/>
        </p:xfrm>
        <a:graphic>
          <a:graphicData uri="http://schemas.openxmlformats.org/drawingml/2006/table">
            <a:tbl>
              <a:tblPr firstRow="1" bandRow="1">
                <a:tableStyleId>{5C22544A-7EE6-4342-B048-85BDC9FD1C3A}</a:tableStyleId>
              </a:tblPr>
              <a:tblGrid>
                <a:gridCol w="648140">
                  <a:extLst>
                    <a:ext uri="{9D8B030D-6E8A-4147-A177-3AD203B41FA5}">
                      <a16:colId xmlns:a16="http://schemas.microsoft.com/office/drawing/2014/main" val="1439672902"/>
                    </a:ext>
                  </a:extLst>
                </a:gridCol>
                <a:gridCol w="648140">
                  <a:extLst>
                    <a:ext uri="{9D8B030D-6E8A-4147-A177-3AD203B41FA5}">
                      <a16:colId xmlns:a16="http://schemas.microsoft.com/office/drawing/2014/main" val="8003301"/>
                    </a:ext>
                  </a:extLst>
                </a:gridCol>
                <a:gridCol w="648140">
                  <a:extLst>
                    <a:ext uri="{9D8B030D-6E8A-4147-A177-3AD203B41FA5}">
                      <a16:colId xmlns:a16="http://schemas.microsoft.com/office/drawing/2014/main" val="767086238"/>
                    </a:ext>
                  </a:extLst>
                </a:gridCol>
                <a:gridCol w="648140">
                  <a:extLst>
                    <a:ext uri="{9D8B030D-6E8A-4147-A177-3AD203B41FA5}">
                      <a16:colId xmlns:a16="http://schemas.microsoft.com/office/drawing/2014/main" val="4293369441"/>
                    </a:ext>
                  </a:extLst>
                </a:gridCol>
                <a:gridCol w="648140">
                  <a:extLst>
                    <a:ext uri="{9D8B030D-6E8A-4147-A177-3AD203B41FA5}">
                      <a16:colId xmlns:a16="http://schemas.microsoft.com/office/drawing/2014/main" val="2982261227"/>
                    </a:ext>
                  </a:extLst>
                </a:gridCol>
                <a:gridCol w="648140">
                  <a:extLst>
                    <a:ext uri="{9D8B030D-6E8A-4147-A177-3AD203B41FA5}">
                      <a16:colId xmlns:a16="http://schemas.microsoft.com/office/drawing/2014/main" val="2254933605"/>
                    </a:ext>
                  </a:extLst>
                </a:gridCol>
              </a:tblGrid>
              <a:tr h="292388">
                <a:tc>
                  <a:txBody>
                    <a:bodyPr/>
                    <a:lstStyle/>
                    <a:p>
                      <a:r>
                        <a:rPr lang="en-GB" sz="900" b="0" i="0" dirty="0">
                          <a:latin typeface="Open Sans Light" pitchFamily="2" charset="0"/>
                          <a:ea typeface="Open Sans Light" pitchFamily="2" charset="0"/>
                          <a:cs typeface="Open Sans Light" pitchFamily="2" charset="0"/>
                        </a:rPr>
                        <a:t>Metric</a:t>
                      </a:r>
                    </a:p>
                  </a:txBody>
                  <a:tcPr marL="79636" marR="79636" marT="39818" marB="39818"/>
                </a:tc>
                <a:tc>
                  <a:txBody>
                    <a:bodyPr/>
                    <a:lstStyle/>
                    <a:p>
                      <a:r>
                        <a:rPr lang="en-GB" sz="900" b="0" i="0" dirty="0">
                          <a:latin typeface="Open Sans Light" pitchFamily="2" charset="0"/>
                          <a:ea typeface="Open Sans Light" pitchFamily="2" charset="0"/>
                          <a:cs typeface="Open Sans Light" pitchFamily="2" charset="0"/>
                        </a:rPr>
                        <a:t>MCC</a:t>
                      </a:r>
                    </a:p>
                  </a:txBody>
                  <a:tcPr marL="79636" marR="79636" marT="39818" marB="39818"/>
                </a:tc>
                <a:tc>
                  <a:txBody>
                    <a:bodyPr/>
                    <a:lstStyle/>
                    <a:p>
                      <a:r>
                        <a:rPr lang="en-GB" sz="900" b="0" i="0" dirty="0">
                          <a:latin typeface="Open Sans Light" pitchFamily="2" charset="0"/>
                          <a:ea typeface="Open Sans Light" pitchFamily="2" charset="0"/>
                          <a:cs typeface="Open Sans Light" pitchFamily="2" charset="0"/>
                        </a:rPr>
                        <a:t>AUC</a:t>
                      </a:r>
                    </a:p>
                  </a:txBody>
                  <a:tcPr marL="79636" marR="79636" marT="39818" marB="39818"/>
                </a:tc>
                <a:tc>
                  <a:txBody>
                    <a:bodyPr/>
                    <a:lstStyle/>
                    <a:p>
                      <a:r>
                        <a:rPr lang="en-GB" sz="900" b="0" i="0" dirty="0">
                          <a:latin typeface="Open Sans Light" pitchFamily="2" charset="0"/>
                          <a:ea typeface="Open Sans Light" pitchFamily="2" charset="0"/>
                          <a:cs typeface="Open Sans Light" pitchFamily="2" charset="0"/>
                        </a:rPr>
                        <a:t>Accuracy</a:t>
                      </a:r>
                    </a:p>
                  </a:txBody>
                  <a:tcPr marL="79636" marR="79636" marT="39818" marB="39818"/>
                </a:tc>
                <a:tc>
                  <a:txBody>
                    <a:bodyPr/>
                    <a:lstStyle/>
                    <a:p>
                      <a:r>
                        <a:rPr lang="en-GB" sz="900" b="0" i="0" dirty="0">
                          <a:latin typeface="Open Sans Light" pitchFamily="2" charset="0"/>
                          <a:ea typeface="Open Sans Light" pitchFamily="2" charset="0"/>
                          <a:cs typeface="Open Sans Light" pitchFamily="2" charset="0"/>
                        </a:rPr>
                        <a:t>Precision</a:t>
                      </a:r>
                    </a:p>
                  </a:txBody>
                  <a:tcPr marL="79636" marR="79636" marT="39818" marB="39818"/>
                </a:tc>
                <a:tc>
                  <a:txBody>
                    <a:bodyPr/>
                    <a:lstStyle/>
                    <a:p>
                      <a:r>
                        <a:rPr lang="en-GB" sz="900" b="0" i="0" dirty="0">
                          <a:latin typeface="Open Sans Light" pitchFamily="2" charset="0"/>
                          <a:ea typeface="Open Sans Light" pitchFamily="2" charset="0"/>
                          <a:cs typeface="Open Sans Light" pitchFamily="2" charset="0"/>
                        </a:rPr>
                        <a:t>Recall</a:t>
                      </a:r>
                    </a:p>
                  </a:txBody>
                  <a:tcPr marL="79636" marR="79636" marT="39818" marB="39818"/>
                </a:tc>
                <a:extLst>
                  <a:ext uri="{0D108BD9-81ED-4DB2-BD59-A6C34878D82A}">
                    <a16:rowId xmlns:a16="http://schemas.microsoft.com/office/drawing/2014/main" val="1983669536"/>
                  </a:ext>
                </a:extLst>
              </a:tr>
              <a:tr h="292388">
                <a:tc>
                  <a:txBody>
                    <a:bodyPr/>
                    <a:lstStyle/>
                    <a:p>
                      <a:r>
                        <a:rPr lang="en-GB" sz="1050" b="0" i="0" dirty="0">
                          <a:latin typeface="Open Sans Light" pitchFamily="2" charset="0"/>
                          <a:ea typeface="Open Sans Light" pitchFamily="2" charset="0"/>
                          <a:cs typeface="Open Sans Light" pitchFamily="2" charset="0"/>
                        </a:rPr>
                        <a:t>Score</a:t>
                      </a:r>
                    </a:p>
                  </a:txBody>
                  <a:tcPr marL="79636" marR="79636" marT="39818" marB="39818"/>
                </a:tc>
                <a:tc>
                  <a:txBody>
                    <a:bodyPr/>
                    <a:lstStyle/>
                    <a:p>
                      <a:r>
                        <a:rPr lang="en-GB" sz="1050" b="0" i="0" dirty="0">
                          <a:latin typeface="Open Sans Light" pitchFamily="2" charset="0"/>
                          <a:ea typeface="Open Sans Light" pitchFamily="2" charset="0"/>
                          <a:cs typeface="Open Sans Light" pitchFamily="2" charset="0"/>
                        </a:rPr>
                        <a:t>0.760</a:t>
                      </a:r>
                    </a:p>
                  </a:txBody>
                  <a:tcPr marL="79636" marR="79636" marT="39818" marB="39818"/>
                </a:tc>
                <a:tc>
                  <a:txBody>
                    <a:bodyPr/>
                    <a:lstStyle/>
                    <a:p>
                      <a:r>
                        <a:rPr lang="en-GB" sz="1050" b="0" i="0" dirty="0">
                          <a:latin typeface="Open Sans Light" pitchFamily="2" charset="0"/>
                          <a:ea typeface="Open Sans Light" pitchFamily="2" charset="0"/>
                          <a:cs typeface="Open Sans Light" pitchFamily="2" charset="0"/>
                        </a:rPr>
                        <a:t>0.881</a:t>
                      </a:r>
                    </a:p>
                  </a:txBody>
                  <a:tcPr marL="79636" marR="79636" marT="39818" marB="39818"/>
                </a:tc>
                <a:tc>
                  <a:txBody>
                    <a:bodyPr/>
                    <a:lstStyle/>
                    <a:p>
                      <a:r>
                        <a:rPr lang="en-GB" sz="1050" b="0" i="0" dirty="0">
                          <a:latin typeface="Open Sans Light" pitchFamily="2" charset="0"/>
                          <a:ea typeface="Open Sans Light" pitchFamily="2" charset="0"/>
                          <a:cs typeface="Open Sans Light" pitchFamily="2" charset="0"/>
                        </a:rPr>
                        <a:t>0.882</a:t>
                      </a:r>
                    </a:p>
                  </a:txBody>
                  <a:tcPr marL="79636" marR="79636" marT="39818" marB="39818"/>
                </a:tc>
                <a:tc>
                  <a:txBody>
                    <a:bodyPr/>
                    <a:lstStyle/>
                    <a:p>
                      <a:r>
                        <a:rPr lang="en-GB" sz="1050" b="0" i="0" dirty="0">
                          <a:latin typeface="Open Sans Light" pitchFamily="2" charset="0"/>
                          <a:ea typeface="Open Sans Light" pitchFamily="2" charset="0"/>
                          <a:cs typeface="Open Sans Light" pitchFamily="2" charset="0"/>
                        </a:rPr>
                        <a:t>0.901</a:t>
                      </a:r>
                    </a:p>
                  </a:txBody>
                  <a:tcPr marL="79636" marR="79636" marT="39818" marB="39818"/>
                </a:tc>
                <a:tc>
                  <a:txBody>
                    <a:bodyPr/>
                    <a:lstStyle/>
                    <a:p>
                      <a:r>
                        <a:rPr lang="en-GB" sz="1050" b="0" i="0" dirty="0">
                          <a:latin typeface="Open Sans Light" pitchFamily="2" charset="0"/>
                          <a:ea typeface="Open Sans Light" pitchFamily="2" charset="0"/>
                          <a:cs typeface="Open Sans Light" pitchFamily="2" charset="0"/>
                        </a:rPr>
                        <a:t>0.886</a:t>
                      </a:r>
                    </a:p>
                  </a:txBody>
                  <a:tcPr marL="79636" marR="79636" marT="39818" marB="39818"/>
                </a:tc>
                <a:extLst>
                  <a:ext uri="{0D108BD9-81ED-4DB2-BD59-A6C34878D82A}">
                    <a16:rowId xmlns:a16="http://schemas.microsoft.com/office/drawing/2014/main" val="1153782577"/>
                  </a:ext>
                </a:extLst>
              </a:tr>
            </a:tbl>
          </a:graphicData>
        </a:graphic>
      </p:graphicFrame>
      <p:graphicFrame>
        <p:nvGraphicFramePr>
          <p:cNvPr id="22" name="Tabla 14">
            <a:extLst>
              <a:ext uri="{FF2B5EF4-FFF2-40B4-BE49-F238E27FC236}">
                <a16:creationId xmlns:a16="http://schemas.microsoft.com/office/drawing/2014/main" id="{25F2AF35-6D0E-5F4A-997E-F5F3D30E17B6}"/>
              </a:ext>
            </a:extLst>
          </p:cNvPr>
          <p:cNvGraphicFramePr>
            <a:graphicFrameLocks noGrp="1"/>
          </p:cNvGraphicFramePr>
          <p:nvPr>
            <p:extLst>
              <p:ext uri="{D42A27DB-BD31-4B8C-83A1-F6EECF244321}">
                <p14:modId xmlns:p14="http://schemas.microsoft.com/office/powerpoint/2010/main" val="4017927002"/>
              </p:ext>
            </p:extLst>
          </p:nvPr>
        </p:nvGraphicFramePr>
        <p:xfrm>
          <a:off x="7349415" y="5599139"/>
          <a:ext cx="2592560" cy="584776"/>
        </p:xfrm>
        <a:graphic>
          <a:graphicData uri="http://schemas.openxmlformats.org/drawingml/2006/table">
            <a:tbl>
              <a:tblPr firstRow="1" bandRow="1">
                <a:tableStyleId>{5C22544A-7EE6-4342-B048-85BDC9FD1C3A}</a:tableStyleId>
              </a:tblPr>
              <a:tblGrid>
                <a:gridCol w="648140">
                  <a:extLst>
                    <a:ext uri="{9D8B030D-6E8A-4147-A177-3AD203B41FA5}">
                      <a16:colId xmlns:a16="http://schemas.microsoft.com/office/drawing/2014/main" val="1439672902"/>
                    </a:ext>
                  </a:extLst>
                </a:gridCol>
                <a:gridCol w="648140">
                  <a:extLst>
                    <a:ext uri="{9D8B030D-6E8A-4147-A177-3AD203B41FA5}">
                      <a16:colId xmlns:a16="http://schemas.microsoft.com/office/drawing/2014/main" val="8003301"/>
                    </a:ext>
                  </a:extLst>
                </a:gridCol>
                <a:gridCol w="648140">
                  <a:extLst>
                    <a:ext uri="{9D8B030D-6E8A-4147-A177-3AD203B41FA5}">
                      <a16:colId xmlns:a16="http://schemas.microsoft.com/office/drawing/2014/main" val="767086238"/>
                    </a:ext>
                  </a:extLst>
                </a:gridCol>
                <a:gridCol w="648140">
                  <a:extLst>
                    <a:ext uri="{9D8B030D-6E8A-4147-A177-3AD203B41FA5}">
                      <a16:colId xmlns:a16="http://schemas.microsoft.com/office/drawing/2014/main" val="4293369441"/>
                    </a:ext>
                  </a:extLst>
                </a:gridCol>
              </a:tblGrid>
              <a:tr h="292388">
                <a:tc>
                  <a:txBody>
                    <a:bodyPr/>
                    <a:lstStyle/>
                    <a:p>
                      <a:r>
                        <a:rPr lang="en-GB" sz="900" b="0" i="0" dirty="0">
                          <a:latin typeface="Open Sans Light" pitchFamily="2" charset="0"/>
                          <a:ea typeface="Open Sans Light" pitchFamily="2" charset="0"/>
                          <a:cs typeface="Open Sans Light" pitchFamily="2" charset="0"/>
                        </a:rPr>
                        <a:t>Metric</a:t>
                      </a:r>
                    </a:p>
                  </a:txBody>
                  <a:tcPr marL="79636" marR="79636" marT="39818" marB="39818"/>
                </a:tc>
                <a:tc>
                  <a:txBody>
                    <a:bodyPr/>
                    <a:lstStyle/>
                    <a:p>
                      <a:r>
                        <a:rPr lang="en-GB" sz="900" b="0" i="0" dirty="0">
                          <a:latin typeface="Open Sans Light" pitchFamily="2" charset="0"/>
                          <a:ea typeface="Open Sans Light" pitchFamily="2" charset="0"/>
                          <a:cs typeface="Open Sans Light" pitchFamily="2" charset="0"/>
                        </a:rPr>
                        <a:t>R2</a:t>
                      </a:r>
                    </a:p>
                  </a:txBody>
                  <a:tcPr marL="79636" marR="79636" marT="39818" marB="39818"/>
                </a:tc>
                <a:tc>
                  <a:txBody>
                    <a:bodyPr/>
                    <a:lstStyle/>
                    <a:p>
                      <a:r>
                        <a:rPr lang="en-GB" sz="900" b="0" i="0" dirty="0">
                          <a:latin typeface="Open Sans Light" pitchFamily="2" charset="0"/>
                          <a:ea typeface="Open Sans Light" pitchFamily="2" charset="0"/>
                          <a:cs typeface="Open Sans Light" pitchFamily="2" charset="0"/>
                        </a:rPr>
                        <a:t>MSE</a:t>
                      </a:r>
                    </a:p>
                  </a:txBody>
                  <a:tcPr marL="79636" marR="79636" marT="39818" marB="39818"/>
                </a:tc>
                <a:tc>
                  <a:txBody>
                    <a:bodyPr/>
                    <a:lstStyle/>
                    <a:p>
                      <a:r>
                        <a:rPr lang="en-GB" sz="900" b="0" i="0" dirty="0">
                          <a:latin typeface="Open Sans Light" pitchFamily="2" charset="0"/>
                          <a:ea typeface="Open Sans Light" pitchFamily="2" charset="0"/>
                          <a:cs typeface="Open Sans Light" pitchFamily="2" charset="0"/>
                        </a:rPr>
                        <a:t>MAE</a:t>
                      </a:r>
                    </a:p>
                  </a:txBody>
                  <a:tcPr marL="79636" marR="79636" marT="39818" marB="39818"/>
                </a:tc>
                <a:extLst>
                  <a:ext uri="{0D108BD9-81ED-4DB2-BD59-A6C34878D82A}">
                    <a16:rowId xmlns:a16="http://schemas.microsoft.com/office/drawing/2014/main" val="1983669536"/>
                  </a:ext>
                </a:extLst>
              </a:tr>
              <a:tr h="292388">
                <a:tc>
                  <a:txBody>
                    <a:bodyPr/>
                    <a:lstStyle/>
                    <a:p>
                      <a:r>
                        <a:rPr lang="en-GB" sz="1050" b="0" i="0" dirty="0">
                          <a:latin typeface="Open Sans Light" pitchFamily="2" charset="0"/>
                          <a:ea typeface="Open Sans Light" pitchFamily="2" charset="0"/>
                          <a:cs typeface="Open Sans Light" pitchFamily="2" charset="0"/>
                        </a:rPr>
                        <a:t>Score</a:t>
                      </a:r>
                    </a:p>
                  </a:txBody>
                  <a:tcPr marL="79636" marR="79636" marT="39818" marB="39818"/>
                </a:tc>
                <a:tc>
                  <a:txBody>
                    <a:bodyPr/>
                    <a:lstStyle/>
                    <a:p>
                      <a:r>
                        <a:rPr lang="en-GB" sz="1050" b="0" i="0" dirty="0">
                          <a:latin typeface="Open Sans Light" pitchFamily="2" charset="0"/>
                          <a:ea typeface="Open Sans Light" pitchFamily="2" charset="0"/>
                          <a:cs typeface="Open Sans Light" pitchFamily="2" charset="0"/>
                        </a:rPr>
                        <a:t>0.722</a:t>
                      </a:r>
                    </a:p>
                  </a:txBody>
                  <a:tcPr marL="79636" marR="79636" marT="39818" marB="39818"/>
                </a:tc>
                <a:tc>
                  <a:txBody>
                    <a:bodyPr/>
                    <a:lstStyle/>
                    <a:p>
                      <a:r>
                        <a:rPr lang="en-GB" sz="1050" b="0" i="0" dirty="0">
                          <a:latin typeface="Open Sans Light" pitchFamily="2" charset="0"/>
                          <a:ea typeface="Open Sans Light" pitchFamily="2" charset="0"/>
                          <a:cs typeface="Open Sans Light" pitchFamily="2" charset="0"/>
                        </a:rPr>
                        <a:t>0.460</a:t>
                      </a:r>
                    </a:p>
                  </a:txBody>
                  <a:tcPr marL="79636" marR="79636" marT="39818" marB="39818"/>
                </a:tc>
                <a:tc>
                  <a:txBody>
                    <a:bodyPr/>
                    <a:lstStyle/>
                    <a:p>
                      <a:r>
                        <a:rPr lang="en-GB" sz="1050" b="0" i="0" dirty="0">
                          <a:latin typeface="Open Sans Light" pitchFamily="2" charset="0"/>
                          <a:ea typeface="Open Sans Light" pitchFamily="2" charset="0"/>
                          <a:cs typeface="Open Sans Light" pitchFamily="2" charset="0"/>
                        </a:rPr>
                        <a:t>0.400</a:t>
                      </a:r>
                    </a:p>
                  </a:txBody>
                  <a:tcPr marL="79636" marR="79636" marT="39818" marB="39818"/>
                </a:tc>
                <a:extLst>
                  <a:ext uri="{0D108BD9-81ED-4DB2-BD59-A6C34878D82A}">
                    <a16:rowId xmlns:a16="http://schemas.microsoft.com/office/drawing/2014/main" val="1153782577"/>
                  </a:ext>
                </a:extLst>
              </a:tr>
            </a:tbl>
          </a:graphicData>
        </a:graphic>
      </p:graphicFrame>
      <p:sp>
        <p:nvSpPr>
          <p:cNvPr id="15" name="Rectángulo 14">
            <a:extLst>
              <a:ext uri="{FF2B5EF4-FFF2-40B4-BE49-F238E27FC236}">
                <a16:creationId xmlns:a16="http://schemas.microsoft.com/office/drawing/2014/main" id="{A63E7BF0-6B72-7E4D-A93F-19209B33EB27}"/>
              </a:ext>
            </a:extLst>
          </p:cNvPr>
          <p:cNvSpPr/>
          <p:nvPr/>
        </p:nvSpPr>
        <p:spPr>
          <a:xfrm>
            <a:off x="7526216" y="3143587"/>
            <a:ext cx="2238957" cy="1330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Scatter plot</a:t>
            </a:r>
          </a:p>
        </p:txBody>
      </p:sp>
      <p:pic>
        <p:nvPicPr>
          <p:cNvPr id="23" name="Imagen 22" descr="Gráfico, Gráfico de dispersión&#10;&#10;Descripción generada automáticamente">
            <a:extLst>
              <a:ext uri="{FF2B5EF4-FFF2-40B4-BE49-F238E27FC236}">
                <a16:creationId xmlns:a16="http://schemas.microsoft.com/office/drawing/2014/main" id="{CB049210-F1C2-2343-84F8-BA693F81F1A2}"/>
              </a:ext>
            </a:extLst>
          </p:cNvPr>
          <p:cNvPicPr>
            <a:picLocks noChangeAspect="1"/>
          </p:cNvPicPr>
          <p:nvPr/>
        </p:nvPicPr>
        <p:blipFill>
          <a:blip r:embed="rId7"/>
          <a:stretch>
            <a:fillRect/>
          </a:stretch>
        </p:blipFill>
        <p:spPr>
          <a:xfrm>
            <a:off x="6539414" y="2798382"/>
            <a:ext cx="4423941" cy="2397800"/>
          </a:xfrm>
          <a:prstGeom prst="rect">
            <a:avLst/>
          </a:prstGeom>
        </p:spPr>
      </p:pic>
    </p:spTree>
    <p:extLst>
      <p:ext uri="{BB962C8B-B14F-4D97-AF65-F5344CB8AC3E}">
        <p14:creationId xmlns:p14="http://schemas.microsoft.com/office/powerpoint/2010/main" val="391242709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6" name="Picture 8" descr="eyeglasses on book beside laptop">
            <a:extLst>
              <a:ext uri="{FF2B5EF4-FFF2-40B4-BE49-F238E27FC236}">
                <a16:creationId xmlns:a16="http://schemas.microsoft.com/office/drawing/2014/main" id="{59776E89-3CED-4A7B-9F71-0723EF99AA8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1608" r="34924"/>
          <a:stretch/>
        </p:blipFill>
        <p:spPr bwMode="auto">
          <a:xfrm>
            <a:off x="8107944" y="0"/>
            <a:ext cx="4084056"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EDD0F91C-9015-4A87-933C-46B84C2AE20C}"/>
              </a:ext>
            </a:extLst>
          </p:cNvPr>
          <p:cNvSpPr>
            <a:spLocks noGrp="1"/>
          </p:cNvSpPr>
          <p:nvPr>
            <p:ph type="sldNum" sz="quarter" idx="12"/>
          </p:nvPr>
        </p:nvSpPr>
        <p:spPr>
          <a:xfrm>
            <a:off x="8645695" y="6356350"/>
            <a:ext cx="2743200" cy="365125"/>
          </a:xfrm>
        </p:spPr>
        <p:txBody>
          <a:bodyPr/>
          <a:lstStyle/>
          <a:p>
            <a:fld id="{6E8EC887-8223-D342-9560-5AEA6C858B76}" type="slidenum">
              <a:rPr lang="es-SE" smtClean="0"/>
              <a:t>35</a:t>
            </a:fld>
            <a:endParaRPr lang="es-SE" dirty="0"/>
          </a:p>
        </p:txBody>
      </p:sp>
      <p:sp>
        <p:nvSpPr>
          <p:cNvPr id="5" name="CuadroTexto 4">
            <a:extLst>
              <a:ext uri="{FF2B5EF4-FFF2-40B4-BE49-F238E27FC236}">
                <a16:creationId xmlns:a16="http://schemas.microsoft.com/office/drawing/2014/main" id="{1808D76B-7B1E-48CF-9AA9-E3DFA8146B00}"/>
              </a:ext>
            </a:extLst>
          </p:cNvPr>
          <p:cNvSpPr txBox="1"/>
          <p:nvPr/>
        </p:nvSpPr>
        <p:spPr>
          <a:xfrm>
            <a:off x="1490596" y="769909"/>
            <a:ext cx="6439746" cy="584775"/>
          </a:xfrm>
          <a:prstGeom prst="rect">
            <a:avLst/>
          </a:prstGeom>
          <a:noFill/>
        </p:spPr>
        <p:txBody>
          <a:bodyPr wrap="square" rtlCol="0">
            <a:spAutoFit/>
          </a:bodyPr>
          <a:lstStyle/>
          <a:p>
            <a:r>
              <a:rPr lang="en-GB" sz="3200" b="1" dirty="0">
                <a:latin typeface="Chronicle Display Black" pitchFamily="2" charset="0"/>
              </a:rPr>
              <a:t>Conclusions</a:t>
            </a:r>
            <a:endParaRPr lang="en-GB" sz="3200" b="1" dirty="0">
              <a:latin typeface="Chronicle Display" pitchFamily="2" charset="0"/>
            </a:endParaRPr>
          </a:p>
        </p:txBody>
      </p:sp>
      <p:grpSp>
        <p:nvGrpSpPr>
          <p:cNvPr id="6" name="Grupo 5">
            <a:extLst>
              <a:ext uri="{FF2B5EF4-FFF2-40B4-BE49-F238E27FC236}">
                <a16:creationId xmlns:a16="http://schemas.microsoft.com/office/drawing/2014/main" id="{3837E952-09EB-4661-A664-3209A010CB3D}"/>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D4CAD73-5E45-4EA3-8C43-A41C36DB9B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6249DE5-56CF-46C6-91B7-4D2FE2C73769}"/>
                </a:ext>
              </a:extLst>
            </p:cNvPr>
            <p:cNvPicPr>
              <a:picLocks noChangeAspect="1"/>
            </p:cNvPicPr>
            <p:nvPr/>
          </p:nvPicPr>
          <p:blipFill>
            <a:blip r:embed="rId6"/>
            <a:stretch>
              <a:fillRect/>
            </a:stretch>
          </p:blipFill>
          <p:spPr>
            <a:xfrm>
              <a:off x="10257208" y="742950"/>
              <a:ext cx="685716" cy="685716"/>
            </a:xfrm>
            <a:prstGeom prst="rect">
              <a:avLst/>
            </a:prstGeom>
          </p:spPr>
        </p:pic>
      </p:grpSp>
      <p:sp>
        <p:nvSpPr>
          <p:cNvPr id="16" name="Rectangle 3">
            <a:extLst>
              <a:ext uri="{FF2B5EF4-FFF2-40B4-BE49-F238E27FC236}">
                <a16:creationId xmlns:a16="http://schemas.microsoft.com/office/drawing/2014/main" id="{2EE186B1-62C6-4A37-BAB0-CFDD0AA79C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16E28733-4048-4EDD-B58B-16D1006E9233}"/>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dirty="0">
                <a:ln>
                  <a:noFill/>
                </a:ln>
                <a:solidFill>
                  <a:schemeClr val="tx1"/>
                </a:solidFill>
                <a:effectLst/>
                <a:latin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0" name="CuadroTexto 9">
            <a:extLst>
              <a:ext uri="{FF2B5EF4-FFF2-40B4-BE49-F238E27FC236}">
                <a16:creationId xmlns:a16="http://schemas.microsoft.com/office/drawing/2014/main" id="{7A78C092-C249-4590-AA20-69E74EC5128E}"/>
              </a:ext>
            </a:extLst>
          </p:cNvPr>
          <p:cNvSpPr txBox="1"/>
          <p:nvPr/>
        </p:nvSpPr>
        <p:spPr>
          <a:xfrm>
            <a:off x="1490596" y="1666874"/>
            <a:ext cx="5305425"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The project has allowed us to discover the relevance of data science in complex and important processes such as drug discovery.</a:t>
            </a:r>
          </a:p>
          <a:p>
            <a:pPr marL="285750" indent="-285750">
              <a:lnSpc>
                <a:spcPct val="150000"/>
              </a:lnSpc>
              <a:buFont typeface="Arial" panose="020B0604020202020204" pitchFamily="34" charset="0"/>
              <a:buChar char="•"/>
            </a:pPr>
            <a:endParaRPr lang="en-GB" sz="1600" dirty="0">
              <a:latin typeface="Open Sans Light" panose="020B0306030504020204" pitchFamily="34" charset="0"/>
              <a:ea typeface="Open Sans Light" panose="020B0306030504020204" pitchFamily="34" charset="0"/>
              <a:cs typeface="Open Sans Light" panose="020B0306030504020204" pitchFamily="34" charset="0"/>
            </a:endParaRPr>
          </a:p>
          <a:p>
            <a:pPr marL="285750"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We have been able to develop a basic understanding of the concepts.</a:t>
            </a:r>
          </a:p>
          <a:p>
            <a:pPr marL="285750" indent="-285750">
              <a:lnSpc>
                <a:spcPct val="150000"/>
              </a:lnSpc>
              <a:buFont typeface="Arial" panose="020B0604020202020204" pitchFamily="34" charset="0"/>
              <a:buChar char="•"/>
            </a:pPr>
            <a:endParaRPr lang="en-GB" sz="1600" dirty="0">
              <a:latin typeface="Open Sans Light" panose="020B0306030504020204" pitchFamily="34" charset="0"/>
              <a:ea typeface="Open Sans Light" panose="020B0306030504020204" pitchFamily="34" charset="0"/>
              <a:cs typeface="Open Sans Light" panose="020B0306030504020204" pitchFamily="34" charset="0"/>
            </a:endParaRPr>
          </a:p>
          <a:p>
            <a:pPr marL="285750"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We are now more aware of the impact of different feature selection algorithms on the timing and performance of models. </a:t>
            </a:r>
          </a:p>
          <a:p>
            <a:pPr marL="285750" indent="-285750">
              <a:lnSpc>
                <a:spcPct val="150000"/>
              </a:lnSpc>
              <a:buFont typeface="Arial" panose="020B0604020202020204" pitchFamily="34" charset="0"/>
              <a:buChar char="•"/>
            </a:pPr>
            <a:endParaRPr lang="en-GB" sz="1600" dirty="0">
              <a:latin typeface="Open Sans Light" panose="020B0306030504020204" pitchFamily="34" charset="0"/>
              <a:ea typeface="Open Sans Light" panose="020B0306030504020204" pitchFamily="34" charset="0"/>
              <a:cs typeface="Open Sans Light" panose="020B0306030504020204" pitchFamily="34" charset="0"/>
            </a:endParaRPr>
          </a:p>
          <a:p>
            <a:pPr marL="285750"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We are satisfied with both the work we have done and good results we achieved at </a:t>
            </a:r>
            <a:r>
              <a:rPr lang="en-US" sz="1600">
                <a:latin typeface="Open Sans Light" panose="020B0306030504020204" pitchFamily="34" charset="0"/>
                <a:ea typeface="Open Sans Light" panose="020B0306030504020204" pitchFamily="34" charset="0"/>
                <a:cs typeface="Open Sans Light" panose="020B0306030504020204" pitchFamily="34" charset="0"/>
              </a:rPr>
              <a:t>the end.</a:t>
            </a:r>
            <a:endParaRPr lang="en-GB"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064055970"/>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C60CFBB-C8DC-1D45-9734-7BAEE4298601}"/>
              </a:ext>
            </a:extLst>
          </p:cNvPr>
          <p:cNvSpPr txBox="1"/>
          <p:nvPr/>
        </p:nvSpPr>
        <p:spPr>
          <a:xfrm>
            <a:off x="4141939" y="1886179"/>
            <a:ext cx="3908122" cy="830997"/>
          </a:xfrm>
          <a:prstGeom prst="rect">
            <a:avLst/>
          </a:prstGeom>
          <a:noFill/>
        </p:spPr>
        <p:txBody>
          <a:bodyPr wrap="square" rtlCol="0">
            <a:spAutoFit/>
          </a:bodyPr>
          <a:lstStyle/>
          <a:p>
            <a:pPr algn="ctr"/>
            <a:r>
              <a:rPr lang="en-GB" sz="4800" b="1" dirty="0">
                <a:latin typeface="Chronicle Display Black" pitchFamily="2" charset="0"/>
              </a:rPr>
              <a:t>Thanks.</a:t>
            </a:r>
            <a:endParaRPr lang="en-GB" sz="4000" b="1" dirty="0">
              <a:latin typeface="Chronicle Display Black" pitchFamily="2" charset="0"/>
            </a:endParaRPr>
          </a:p>
        </p:txBody>
      </p:sp>
      <p:sp>
        <p:nvSpPr>
          <p:cNvPr id="5" name="CuadroTexto 4">
            <a:extLst>
              <a:ext uri="{FF2B5EF4-FFF2-40B4-BE49-F238E27FC236}">
                <a16:creationId xmlns:a16="http://schemas.microsoft.com/office/drawing/2014/main" id="{30F5233B-8AE6-FC46-92EC-B57F062ACE5B}"/>
              </a:ext>
            </a:extLst>
          </p:cNvPr>
          <p:cNvSpPr txBox="1"/>
          <p:nvPr/>
        </p:nvSpPr>
        <p:spPr>
          <a:xfrm>
            <a:off x="4885700" y="2940496"/>
            <a:ext cx="2420598" cy="1200329"/>
          </a:xfrm>
          <a:prstGeom prst="rect">
            <a:avLst/>
          </a:prstGeom>
          <a:noFill/>
        </p:spPr>
        <p:txBody>
          <a:bodyPr wrap="none" rtlCol="0">
            <a:spAutoFit/>
          </a:bodyPr>
          <a:lstStyle/>
          <a:p>
            <a:pPr algn="ctr"/>
            <a:r>
              <a:rPr lang="en-GB" b="1" dirty="0">
                <a:solidFill>
                  <a:schemeClr val="bg2">
                    <a:lumMod val="50000"/>
                  </a:schemeClr>
                </a:solidFill>
                <a:latin typeface="Chronicle Display Semi" pitchFamily="2" charset="0"/>
              </a:rPr>
              <a:t>Alejandro </a:t>
            </a:r>
            <a:r>
              <a:rPr lang="en-GB" b="1" dirty="0" err="1">
                <a:solidFill>
                  <a:schemeClr val="bg2">
                    <a:lumMod val="50000"/>
                  </a:schemeClr>
                </a:solidFill>
                <a:latin typeface="Chronicle Display Semi" pitchFamily="2" charset="0"/>
              </a:rPr>
              <a:t>Corrochano</a:t>
            </a:r>
            <a:endParaRPr lang="en-GB" b="1" dirty="0">
              <a:solidFill>
                <a:schemeClr val="bg2">
                  <a:lumMod val="50000"/>
                </a:schemeClr>
              </a:solidFill>
              <a:latin typeface="Chronicle Display Semi" pitchFamily="2" charset="0"/>
            </a:endParaRPr>
          </a:p>
          <a:p>
            <a:pPr algn="ctr"/>
            <a:r>
              <a:rPr lang="en-GB" b="1" dirty="0" err="1">
                <a:solidFill>
                  <a:schemeClr val="bg2">
                    <a:lumMod val="50000"/>
                  </a:schemeClr>
                </a:solidFill>
                <a:latin typeface="Chronicle Display Semi" pitchFamily="2" charset="0"/>
              </a:rPr>
              <a:t>Azadeh</a:t>
            </a:r>
            <a:r>
              <a:rPr lang="en-GB" b="1" dirty="0">
                <a:solidFill>
                  <a:schemeClr val="bg2">
                    <a:lumMod val="50000"/>
                  </a:schemeClr>
                </a:solidFill>
                <a:latin typeface="Chronicle Display Semi" pitchFamily="2" charset="0"/>
              </a:rPr>
              <a:t> </a:t>
            </a:r>
            <a:r>
              <a:rPr lang="en-GB" b="1" dirty="0" err="1">
                <a:solidFill>
                  <a:schemeClr val="bg2">
                    <a:lumMod val="50000"/>
                  </a:schemeClr>
                </a:solidFill>
                <a:latin typeface="Chronicle Display Semi" pitchFamily="2" charset="0"/>
              </a:rPr>
              <a:t>Karimisefat</a:t>
            </a:r>
            <a:endParaRPr lang="en-GB" b="1" dirty="0">
              <a:solidFill>
                <a:schemeClr val="bg2">
                  <a:lumMod val="50000"/>
                </a:schemeClr>
              </a:solidFill>
              <a:latin typeface="Chronicle Display Semi" pitchFamily="2" charset="0"/>
            </a:endParaRPr>
          </a:p>
          <a:p>
            <a:pPr algn="ctr"/>
            <a:r>
              <a:rPr lang="en-GB" b="1" dirty="0">
                <a:solidFill>
                  <a:schemeClr val="bg2">
                    <a:lumMod val="50000"/>
                  </a:schemeClr>
                </a:solidFill>
                <a:latin typeface="Chronicle Display Semi" pitchFamily="2" charset="0"/>
              </a:rPr>
              <a:t>Dipti </a:t>
            </a:r>
            <a:r>
              <a:rPr lang="en-GB" b="1" dirty="0" err="1">
                <a:solidFill>
                  <a:schemeClr val="bg2">
                    <a:lumMod val="50000"/>
                  </a:schemeClr>
                </a:solidFill>
                <a:latin typeface="Chronicle Display Semi" pitchFamily="2" charset="0"/>
              </a:rPr>
              <a:t>Aswal</a:t>
            </a:r>
            <a:endParaRPr lang="en-GB" b="1" dirty="0">
              <a:solidFill>
                <a:schemeClr val="bg2">
                  <a:lumMod val="50000"/>
                </a:schemeClr>
              </a:solidFill>
              <a:latin typeface="Chronicle Display Semi" pitchFamily="2" charset="0"/>
            </a:endParaRPr>
          </a:p>
          <a:p>
            <a:pPr algn="ctr"/>
            <a:r>
              <a:rPr lang="en-GB" b="1" dirty="0" err="1">
                <a:solidFill>
                  <a:schemeClr val="bg2">
                    <a:lumMod val="50000"/>
                  </a:schemeClr>
                </a:solidFill>
                <a:latin typeface="Chronicle Display Semi" pitchFamily="2" charset="0"/>
              </a:rPr>
              <a:t>Yossra</a:t>
            </a:r>
            <a:r>
              <a:rPr lang="en-GB" b="1" dirty="0">
                <a:solidFill>
                  <a:schemeClr val="bg2">
                    <a:lumMod val="50000"/>
                  </a:schemeClr>
                </a:solidFill>
                <a:latin typeface="Chronicle Display Semi" pitchFamily="2" charset="0"/>
              </a:rPr>
              <a:t> </a:t>
            </a:r>
            <a:r>
              <a:rPr lang="en-GB" b="1" dirty="0" err="1">
                <a:solidFill>
                  <a:schemeClr val="bg2">
                    <a:lumMod val="50000"/>
                  </a:schemeClr>
                </a:solidFill>
                <a:latin typeface="Chronicle Display Semi" pitchFamily="2" charset="0"/>
              </a:rPr>
              <a:t>Gharbi</a:t>
            </a:r>
            <a:endParaRPr lang="en-GB" b="1" dirty="0">
              <a:solidFill>
                <a:schemeClr val="bg2">
                  <a:lumMod val="50000"/>
                </a:schemeClr>
              </a:solidFill>
              <a:latin typeface="Chronicle Display Semi" pitchFamily="2" charset="0"/>
            </a:endParaRPr>
          </a:p>
        </p:txBody>
      </p:sp>
      <p:pic>
        <p:nvPicPr>
          <p:cNvPr id="8" name="Picture 2" descr="Logotype | Chalmers">
            <a:extLst>
              <a:ext uri="{FF2B5EF4-FFF2-40B4-BE49-F238E27FC236}">
                <a16:creationId xmlns:a16="http://schemas.microsoft.com/office/drawing/2014/main" id="{7C9679FC-16C2-C844-8539-561B13B6B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700" y="5770811"/>
            <a:ext cx="1363685" cy="32582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CD1FF19A-F4FB-DA4A-86ED-B8E04AF2AE94}"/>
              </a:ext>
            </a:extLst>
          </p:cNvPr>
          <p:cNvPicPr>
            <a:picLocks noChangeAspect="1"/>
          </p:cNvPicPr>
          <p:nvPr/>
        </p:nvPicPr>
        <p:blipFill>
          <a:blip r:embed="rId3"/>
          <a:stretch>
            <a:fillRect/>
          </a:stretch>
        </p:blipFill>
        <p:spPr>
          <a:xfrm>
            <a:off x="6532307" y="5473872"/>
            <a:ext cx="919707" cy="919707"/>
          </a:xfrm>
          <a:prstGeom prst="rect">
            <a:avLst/>
          </a:prstGeom>
        </p:spPr>
      </p:pic>
      <p:sp>
        <p:nvSpPr>
          <p:cNvPr id="10" name="Marcador de número de diapositiva 9">
            <a:extLst>
              <a:ext uri="{FF2B5EF4-FFF2-40B4-BE49-F238E27FC236}">
                <a16:creationId xmlns:a16="http://schemas.microsoft.com/office/drawing/2014/main" id="{6572EEEB-AF39-CC43-9D8A-7A3D6A31CB91}"/>
              </a:ext>
            </a:extLst>
          </p:cNvPr>
          <p:cNvSpPr>
            <a:spLocks noGrp="1"/>
          </p:cNvSpPr>
          <p:nvPr>
            <p:ph type="sldNum" sz="quarter" idx="12"/>
          </p:nvPr>
        </p:nvSpPr>
        <p:spPr/>
        <p:txBody>
          <a:bodyPr/>
          <a:lstStyle/>
          <a:p>
            <a:fld id="{6E8EC887-8223-D342-9560-5AEA6C858B76}" type="slidenum">
              <a:rPr lang="es-SE" smtClean="0"/>
              <a:t>36</a:t>
            </a:fld>
            <a:endParaRPr lang="es-SE"/>
          </a:p>
        </p:txBody>
      </p:sp>
      <p:sp>
        <p:nvSpPr>
          <p:cNvPr id="2" name="CuadroTexto 1">
            <a:extLst>
              <a:ext uri="{FF2B5EF4-FFF2-40B4-BE49-F238E27FC236}">
                <a16:creationId xmlns:a16="http://schemas.microsoft.com/office/drawing/2014/main" id="{7F92DFE2-24AD-CC4C-B428-8E6A0306AB97}"/>
              </a:ext>
            </a:extLst>
          </p:cNvPr>
          <p:cNvSpPr txBox="1"/>
          <p:nvPr/>
        </p:nvSpPr>
        <p:spPr>
          <a:xfrm>
            <a:off x="3961316" y="4694208"/>
            <a:ext cx="4269365" cy="523220"/>
          </a:xfrm>
          <a:prstGeom prst="rect">
            <a:avLst/>
          </a:prstGeom>
          <a:noFill/>
        </p:spPr>
        <p:txBody>
          <a:bodyPr wrap="square" rtlCol="0">
            <a:spAutoFit/>
          </a:bodyPr>
          <a:lstStyle/>
          <a:p>
            <a:pPr algn="ctr"/>
            <a:r>
              <a:rPr lang="en-GB" sz="1400" dirty="0">
                <a:latin typeface="Open Sans Light" pitchFamily="2" charset="0"/>
                <a:ea typeface="Open Sans Light" pitchFamily="2" charset="0"/>
                <a:cs typeface="Open Sans Light" pitchFamily="2" charset="0"/>
              </a:rPr>
              <a:t>In collaboration with </a:t>
            </a:r>
            <a:r>
              <a:rPr lang="en-GB" sz="1400" b="1" dirty="0" err="1">
                <a:latin typeface="Open Sans Light" pitchFamily="2" charset="0"/>
                <a:ea typeface="Open Sans Light" pitchFamily="2" charset="0"/>
                <a:cs typeface="Open Sans Light" pitchFamily="2" charset="0"/>
              </a:rPr>
              <a:t>Vigneshwari</a:t>
            </a:r>
            <a:r>
              <a:rPr lang="en-GB" sz="1400" b="1" dirty="0">
                <a:latin typeface="Open Sans Light" pitchFamily="2" charset="0"/>
                <a:ea typeface="Open Sans Light" pitchFamily="2" charset="0"/>
                <a:cs typeface="Open Sans Light" pitchFamily="2" charset="0"/>
              </a:rPr>
              <a:t> Subramanian </a:t>
            </a:r>
            <a:r>
              <a:rPr lang="en-GB" sz="1400" dirty="0">
                <a:latin typeface="Open Sans Light" pitchFamily="2" charset="0"/>
                <a:ea typeface="Open Sans Light" pitchFamily="2" charset="0"/>
                <a:cs typeface="Open Sans Light" pitchFamily="2" charset="0"/>
              </a:rPr>
              <a:t>and</a:t>
            </a:r>
            <a:r>
              <a:rPr lang="en-GB" sz="1400" b="1" dirty="0">
                <a:latin typeface="Open Sans Light" pitchFamily="2" charset="0"/>
                <a:ea typeface="Open Sans Light" pitchFamily="2" charset="0"/>
                <a:cs typeface="Open Sans Light" pitchFamily="2" charset="0"/>
              </a:rPr>
              <a:t> Anton Martinsson </a:t>
            </a:r>
            <a:r>
              <a:rPr lang="en-GB" sz="1400" dirty="0">
                <a:latin typeface="Open Sans Light" pitchFamily="2" charset="0"/>
                <a:ea typeface="Open Sans Light" pitchFamily="2" charset="0"/>
                <a:cs typeface="Open Sans Light" pitchFamily="2" charset="0"/>
              </a:rPr>
              <a:t>from</a:t>
            </a:r>
            <a:r>
              <a:rPr lang="en-GB" sz="1400" b="1" dirty="0">
                <a:latin typeface="Open Sans Light" pitchFamily="2" charset="0"/>
                <a:ea typeface="Open Sans Light" pitchFamily="2" charset="0"/>
                <a:cs typeface="Open Sans Light" pitchFamily="2" charset="0"/>
              </a:rPr>
              <a:t> AstraZeneca</a:t>
            </a:r>
            <a:endParaRPr lang="en-GB" sz="1400" dirty="0">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3430101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952D6E84-F7C9-C24A-A750-EF62E72D5B1A}"/>
              </a:ext>
            </a:extLst>
          </p:cNvPr>
          <p:cNvGrpSpPr/>
          <p:nvPr/>
        </p:nvGrpSpPr>
        <p:grpSpPr>
          <a:xfrm>
            <a:off x="9696222" y="531597"/>
            <a:ext cx="1826106" cy="685716"/>
            <a:chOff x="9116818" y="742950"/>
            <a:chExt cx="1826106" cy="685716"/>
          </a:xfrm>
        </p:grpSpPr>
        <p:pic>
          <p:nvPicPr>
            <p:cNvPr id="9" name="Picture 2" descr="Logotype | Chalmers">
              <a:extLst>
                <a:ext uri="{FF2B5EF4-FFF2-40B4-BE49-F238E27FC236}">
                  <a16:creationId xmlns:a16="http://schemas.microsoft.com/office/drawing/2014/main" id="{37243401-8F82-5247-9756-AF639AB5C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86279E38-C28C-5C41-A7F5-5B5BA7C575FC}"/>
                </a:ext>
              </a:extLst>
            </p:cNvPr>
            <p:cNvPicPr>
              <a:picLocks noChangeAspect="1"/>
            </p:cNvPicPr>
            <p:nvPr/>
          </p:nvPicPr>
          <p:blipFill>
            <a:blip r:embed="rId3"/>
            <a:stretch>
              <a:fillRect/>
            </a:stretch>
          </p:blipFill>
          <p:spPr>
            <a:xfrm>
              <a:off x="10257208" y="742950"/>
              <a:ext cx="685716" cy="685716"/>
            </a:xfrm>
            <a:prstGeom prst="rect">
              <a:avLst/>
            </a:prstGeom>
          </p:spPr>
        </p:pic>
      </p:grpSp>
      <p:sp>
        <p:nvSpPr>
          <p:cNvPr id="14" name="CuadroTexto 13">
            <a:extLst>
              <a:ext uri="{FF2B5EF4-FFF2-40B4-BE49-F238E27FC236}">
                <a16:creationId xmlns:a16="http://schemas.microsoft.com/office/drawing/2014/main" id="{9760E7DC-B424-9146-AFD4-691D4EED3BCE}"/>
              </a:ext>
            </a:extLst>
          </p:cNvPr>
          <p:cNvSpPr txBox="1"/>
          <p:nvPr/>
        </p:nvSpPr>
        <p:spPr>
          <a:xfrm>
            <a:off x="4147127" y="1313918"/>
            <a:ext cx="6689485" cy="1569660"/>
          </a:xfrm>
          <a:prstGeom prst="rect">
            <a:avLst/>
          </a:prstGeom>
          <a:noFill/>
        </p:spPr>
        <p:txBody>
          <a:bodyPr wrap="square" rtlCol="0">
            <a:spAutoFit/>
          </a:bodyPr>
          <a:lstStyle/>
          <a:p>
            <a:r>
              <a:rPr lang="en-US" sz="3200" b="1" dirty="0">
                <a:latin typeface="Chronicle Display Black" pitchFamily="2" charset="0"/>
              </a:rPr>
              <a:t>Why are data science techniques being applied in the industry?</a:t>
            </a:r>
          </a:p>
          <a:p>
            <a:endParaRPr lang="en-GB" sz="3200" b="1" dirty="0">
              <a:latin typeface="Chronicle Display Black" pitchFamily="2" charset="0"/>
            </a:endParaRPr>
          </a:p>
        </p:txBody>
      </p:sp>
      <p:sp>
        <p:nvSpPr>
          <p:cNvPr id="3" name="CuadroTexto 2">
            <a:extLst>
              <a:ext uri="{FF2B5EF4-FFF2-40B4-BE49-F238E27FC236}">
                <a16:creationId xmlns:a16="http://schemas.microsoft.com/office/drawing/2014/main" id="{0CFF6C58-EC93-294C-9009-143BC723E5E9}"/>
              </a:ext>
            </a:extLst>
          </p:cNvPr>
          <p:cNvSpPr txBox="1"/>
          <p:nvPr/>
        </p:nvSpPr>
        <p:spPr>
          <a:xfrm>
            <a:off x="5081456" y="2882163"/>
            <a:ext cx="5755156" cy="2708434"/>
          </a:xfrm>
          <a:prstGeom prst="rect">
            <a:avLst/>
          </a:prstGeom>
          <a:noFill/>
        </p:spPr>
        <p:txBody>
          <a:bodyPr wrap="square" rtlCol="0">
            <a:spAutoFit/>
          </a:bodyPr>
          <a:lstStyle/>
          <a:p>
            <a:pPr marL="285750" lvl="0" indent="-285750">
              <a:buFont typeface="Arial" panose="020B0604020202020204" pitchFamily="34" charset="0"/>
              <a:buChar char="•"/>
            </a:pPr>
            <a:r>
              <a:rPr lang="en-GB" sz="2000" dirty="0">
                <a:latin typeface="Open Sans Light" pitchFamily="2" charset="0"/>
                <a:ea typeface="Open Sans Light" pitchFamily="2" charset="0"/>
                <a:cs typeface="Open Sans Light" pitchFamily="2" charset="0"/>
              </a:rPr>
              <a:t>Incredibly </a:t>
            </a:r>
            <a:r>
              <a:rPr lang="en-GB" sz="2000" b="1" dirty="0">
                <a:latin typeface="Open Sans Light" pitchFamily="2" charset="0"/>
                <a:ea typeface="Open Sans Light" pitchFamily="2" charset="0"/>
                <a:cs typeface="Open Sans Light" pitchFamily="2" charset="0"/>
              </a:rPr>
              <a:t>vast</a:t>
            </a:r>
            <a:r>
              <a:rPr lang="en-GB" sz="2000" dirty="0">
                <a:latin typeface="Open Sans Light" pitchFamily="2" charset="0"/>
                <a:ea typeface="Open Sans Light" pitchFamily="2" charset="0"/>
                <a:cs typeface="Open Sans Light" pitchFamily="2" charset="0"/>
              </a:rPr>
              <a:t> : Nearly  	     molecules in chemical space</a:t>
            </a:r>
          </a:p>
          <a:p>
            <a:pPr lvl="0"/>
            <a:endParaRPr lang="en-GB" sz="2000" dirty="0">
              <a:latin typeface="Open Sans Light" pitchFamily="2" charset="0"/>
              <a:ea typeface="Open Sans Light" pitchFamily="2" charset="0"/>
              <a:cs typeface="Open Sans Light" pitchFamily="2" charset="0"/>
            </a:endParaRPr>
          </a:p>
          <a:p>
            <a:pPr marL="285750" lvl="0" indent="-285750">
              <a:buFont typeface="Arial" panose="020B0604020202020204" pitchFamily="34" charset="0"/>
              <a:buChar char="•"/>
            </a:pPr>
            <a:r>
              <a:rPr lang="en-GB" sz="2000" b="1" dirty="0">
                <a:latin typeface="Open Sans Light" pitchFamily="2" charset="0"/>
                <a:ea typeface="Open Sans Light" pitchFamily="2" charset="0"/>
                <a:cs typeface="Open Sans Light" pitchFamily="2" charset="0"/>
              </a:rPr>
              <a:t>Computational Methods</a:t>
            </a:r>
          </a:p>
          <a:p>
            <a:pPr lvl="0"/>
            <a:endParaRPr lang="en-GB" sz="2000" dirty="0">
              <a:latin typeface="Open Sans Light" pitchFamily="2" charset="0"/>
              <a:ea typeface="Open Sans Light" pitchFamily="2" charset="0"/>
              <a:cs typeface="Open Sans Light" pitchFamily="2" charset="0"/>
            </a:endParaRPr>
          </a:p>
          <a:p>
            <a:pPr marL="285750" indent="-285750">
              <a:buFont typeface="Arial" panose="020B0604020202020204" pitchFamily="34" charset="0"/>
              <a:buChar char="•"/>
            </a:pPr>
            <a:r>
              <a:rPr lang="fr-FR" sz="2000" b="1" dirty="0">
                <a:latin typeface="Open Sans Light" pitchFamily="2" charset="0"/>
                <a:ea typeface="Open Sans Light" pitchFamily="2" charset="0"/>
                <a:cs typeface="Open Sans Light" pitchFamily="2" charset="0"/>
              </a:rPr>
              <a:t>ML </a:t>
            </a:r>
            <a:r>
              <a:rPr lang="fr-FR" sz="2000" b="1" dirty="0" err="1">
                <a:latin typeface="Open Sans Light" pitchFamily="2" charset="0"/>
                <a:ea typeface="Open Sans Light" pitchFamily="2" charset="0"/>
                <a:cs typeface="Open Sans Light" pitchFamily="2" charset="0"/>
              </a:rPr>
              <a:t>algorithms</a:t>
            </a:r>
            <a:r>
              <a:rPr lang="fr-FR" sz="2000" b="1" dirty="0">
                <a:latin typeface="Open Sans Light" pitchFamily="2" charset="0"/>
                <a:ea typeface="Open Sans Light" pitchFamily="2" charset="0"/>
                <a:cs typeface="Open Sans Light" pitchFamily="2" charset="0"/>
              </a:rPr>
              <a:t> : </a:t>
            </a:r>
            <a:r>
              <a:rPr lang="fr-FR" sz="2000" dirty="0" err="1">
                <a:latin typeface="Open Sans Light" pitchFamily="2" charset="0"/>
                <a:ea typeface="Open Sans Light" pitchFamily="2" charset="0"/>
                <a:cs typeface="Open Sans Light" pitchFamily="2" charset="0"/>
              </a:rPr>
              <a:t>Increase</a:t>
            </a:r>
            <a:r>
              <a:rPr lang="fr-FR" sz="2000" dirty="0">
                <a:latin typeface="Open Sans Light" pitchFamily="2" charset="0"/>
                <a:ea typeface="Open Sans Light" pitchFamily="2" charset="0"/>
                <a:cs typeface="Open Sans Light" pitchFamily="2" charset="0"/>
              </a:rPr>
              <a:t> in </a:t>
            </a:r>
            <a:r>
              <a:rPr lang="fr-FR" sz="2000" dirty="0" err="1">
                <a:latin typeface="Open Sans Light" pitchFamily="2" charset="0"/>
                <a:ea typeface="Open Sans Light" pitchFamily="2" charset="0"/>
                <a:cs typeface="Open Sans Light" pitchFamily="2" charset="0"/>
              </a:rPr>
              <a:t>research</a:t>
            </a:r>
            <a:r>
              <a:rPr lang="fr-FR" sz="2000" dirty="0">
                <a:latin typeface="Open Sans Light" pitchFamily="2" charset="0"/>
                <a:ea typeface="Open Sans Light" pitchFamily="2" charset="0"/>
                <a:cs typeface="Open Sans Light" pitchFamily="2" charset="0"/>
              </a:rPr>
              <a:t> in </a:t>
            </a:r>
            <a:r>
              <a:rPr lang="fr-FR" sz="2000" dirty="0" err="1">
                <a:latin typeface="Open Sans Light" pitchFamily="2" charset="0"/>
                <a:ea typeface="Open Sans Light" pitchFamily="2" charset="0"/>
                <a:cs typeface="Open Sans Light" pitchFamily="2" charset="0"/>
              </a:rPr>
              <a:t>pharmaceutical</a:t>
            </a:r>
            <a:r>
              <a:rPr lang="fr-FR" sz="2000" dirty="0">
                <a:latin typeface="Open Sans Light" pitchFamily="2" charset="0"/>
                <a:ea typeface="Open Sans Light" pitchFamily="2" charset="0"/>
                <a:cs typeface="Open Sans Light" pitchFamily="2" charset="0"/>
              </a:rPr>
              <a:t> </a:t>
            </a:r>
            <a:r>
              <a:rPr lang="fr-FR" sz="2000" dirty="0" err="1">
                <a:latin typeface="Open Sans Light" pitchFamily="2" charset="0"/>
                <a:ea typeface="Open Sans Light" pitchFamily="2" charset="0"/>
                <a:cs typeface="Open Sans Light" pitchFamily="2" charset="0"/>
              </a:rPr>
              <a:t>companies</a:t>
            </a:r>
            <a:r>
              <a:rPr lang="fr-FR" sz="2000" dirty="0">
                <a:latin typeface="Open Sans Light" pitchFamily="2" charset="0"/>
                <a:ea typeface="Open Sans Light" pitchFamily="2" charset="0"/>
                <a:cs typeface="Open Sans Light" pitchFamily="2" charset="0"/>
              </a:rPr>
              <a:t> in </a:t>
            </a:r>
            <a:r>
              <a:rPr lang="fr-FR" sz="2000" dirty="0" err="1">
                <a:latin typeface="Open Sans Light" pitchFamily="2" charset="0"/>
                <a:ea typeface="Open Sans Light" pitchFamily="2" charset="0"/>
                <a:cs typeface="Open Sans Light" pitchFamily="2" charset="0"/>
              </a:rPr>
              <a:t>recent</a:t>
            </a:r>
            <a:r>
              <a:rPr lang="fr-FR" sz="2000" dirty="0">
                <a:latin typeface="Open Sans Light" pitchFamily="2" charset="0"/>
                <a:ea typeface="Open Sans Light" pitchFamily="2" charset="0"/>
                <a:cs typeface="Open Sans Light" pitchFamily="2" charset="0"/>
              </a:rPr>
              <a:t> </a:t>
            </a:r>
            <a:r>
              <a:rPr lang="fr-FR" sz="2000" dirty="0" err="1">
                <a:latin typeface="Open Sans Light" pitchFamily="2" charset="0"/>
                <a:ea typeface="Open Sans Light" pitchFamily="2" charset="0"/>
                <a:cs typeface="Open Sans Light" pitchFamily="2" charset="0"/>
              </a:rPr>
              <a:t>years</a:t>
            </a:r>
            <a:r>
              <a:rPr lang="fr-FR" sz="2000" dirty="0">
                <a:latin typeface="Open Sans Light" pitchFamily="2" charset="0"/>
                <a:ea typeface="Open Sans Light" pitchFamily="2" charset="0"/>
                <a:cs typeface="Open Sans Light" pitchFamily="2" charset="0"/>
              </a:rPr>
              <a:t>.</a:t>
            </a:r>
            <a:endParaRPr lang="es-SE" sz="2000" dirty="0">
              <a:latin typeface="Open Sans Light" pitchFamily="2" charset="0"/>
              <a:ea typeface="Open Sans Light" pitchFamily="2" charset="0"/>
              <a:cs typeface="Open Sans Light" pitchFamily="2" charset="0"/>
            </a:endParaRPr>
          </a:p>
          <a:p>
            <a:pPr lvl="0"/>
            <a:endParaRPr lang="en-GB" sz="1600" dirty="0">
              <a:latin typeface="Open Sans Light" pitchFamily="2" charset="0"/>
              <a:ea typeface="Open Sans Light" pitchFamily="2" charset="0"/>
              <a:cs typeface="Open Sans Light" pitchFamily="2" charset="0"/>
            </a:endParaRPr>
          </a:p>
          <a:p>
            <a:endParaRPr lang="en-GB" sz="1400" dirty="0">
              <a:latin typeface="Open Sans Light" pitchFamily="2" charset="0"/>
              <a:ea typeface="Open Sans Light" pitchFamily="2" charset="0"/>
              <a:cs typeface="Open Sans Light" pitchFamily="2" charset="0"/>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64631CEF-7D20-0743-AF2D-32D9C4986DEE}"/>
                  </a:ext>
                </a:extLst>
              </p:cNvPr>
              <p:cNvSpPr txBox="1"/>
              <p:nvPr/>
            </p:nvSpPr>
            <p:spPr>
              <a:xfrm>
                <a:off x="7660167" y="2820456"/>
                <a:ext cx="1807105" cy="4406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800" i="1" smtClean="0">
                              <a:latin typeface="Cambria Math" panose="02040503050406030204" pitchFamily="18" charset="0"/>
                            </a:rPr>
                          </m:ctrlPr>
                        </m:sSupPr>
                        <m:e>
                          <m:r>
                            <a:rPr lang="en-US" sz="2800" b="1" i="1" smtClean="0">
                              <a:solidFill>
                                <a:srgbClr val="FF0000"/>
                              </a:solidFill>
                              <a:latin typeface="Cambria Math" panose="02040503050406030204" pitchFamily="18" charset="0"/>
                            </a:rPr>
                            <m:t>𝟏𝟎</m:t>
                          </m:r>
                        </m:e>
                        <m:sup>
                          <m:r>
                            <a:rPr lang="en-US" sz="2800" b="1" i="1" smtClean="0">
                              <a:solidFill>
                                <a:srgbClr val="FF0000"/>
                              </a:solidFill>
                              <a:latin typeface="Cambria Math" panose="02040503050406030204" pitchFamily="18" charset="0"/>
                            </a:rPr>
                            <m:t>𝟔𝟎</m:t>
                          </m:r>
                        </m:sup>
                      </m:sSup>
                    </m:oMath>
                  </m:oMathPara>
                </a14:m>
                <a:endParaRPr lang="en-GB" sz="1600" dirty="0">
                  <a:latin typeface="Open Sans Light" pitchFamily="2" charset="0"/>
                  <a:ea typeface="Open Sans Light" pitchFamily="2" charset="0"/>
                  <a:cs typeface="Open Sans Light" pitchFamily="2" charset="0"/>
                </a:endParaRPr>
              </a:p>
            </p:txBody>
          </p:sp>
        </mc:Choice>
        <mc:Fallback xmlns="">
          <p:sp>
            <p:nvSpPr>
              <p:cNvPr id="7" name="CuadroTexto 6">
                <a:extLst>
                  <a:ext uri="{FF2B5EF4-FFF2-40B4-BE49-F238E27FC236}">
                    <a16:creationId xmlns:a16="http://schemas.microsoft.com/office/drawing/2014/main" id="{64631CEF-7D20-0743-AF2D-32D9C4986DEE}"/>
                  </a:ext>
                </a:extLst>
              </p:cNvPr>
              <p:cNvSpPr txBox="1">
                <a:spLocks noRot="1" noChangeAspect="1" noMove="1" noResize="1" noEditPoints="1" noAdjustHandles="1" noChangeArrowheads="1" noChangeShapeType="1" noTextEdit="1"/>
              </p:cNvSpPr>
              <p:nvPr/>
            </p:nvSpPr>
            <p:spPr>
              <a:xfrm>
                <a:off x="7660167" y="2820456"/>
                <a:ext cx="1807105" cy="440633"/>
              </a:xfrm>
              <a:prstGeom prst="rect">
                <a:avLst/>
              </a:prstGeom>
              <a:blipFill>
                <a:blip r:embed="rId4"/>
                <a:stretch>
                  <a:fillRect/>
                </a:stretch>
              </a:blipFill>
            </p:spPr>
            <p:txBody>
              <a:bodyPr/>
              <a:lstStyle/>
              <a:p>
                <a:r>
                  <a:rPr lang="en-US">
                    <a:noFill/>
                  </a:rPr>
                  <a:t> </a:t>
                </a:r>
              </a:p>
            </p:txBody>
          </p:sp>
        </mc:Fallback>
      </mc:AlternateContent>
      <p:pic>
        <p:nvPicPr>
          <p:cNvPr id="82" name="Picture 2" descr="blue white and yellow balloons">
            <a:extLst>
              <a:ext uri="{FF2B5EF4-FFF2-40B4-BE49-F238E27FC236}">
                <a16:creationId xmlns:a16="http://schemas.microsoft.com/office/drawing/2014/main" id="{DA88BF1F-C5A7-194C-8CF6-9E137F825A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3" r="42797"/>
          <a:stretch/>
        </p:blipFill>
        <p:spPr bwMode="auto">
          <a:xfrm>
            <a:off x="-1" y="0"/>
            <a:ext cx="379815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849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6">
            <a:extLst>
              <a:ext uri="{FF2B5EF4-FFF2-40B4-BE49-F238E27FC236}">
                <a16:creationId xmlns:a16="http://schemas.microsoft.com/office/drawing/2014/main" id="{A2DB98C4-A0D9-0646-B5F6-C8361E68CBFF}"/>
              </a:ext>
            </a:extLst>
          </p:cNvPr>
          <p:cNvCxnSpPr>
            <a:cxnSpLocks/>
          </p:cNvCxnSpPr>
          <p:nvPr/>
        </p:nvCxnSpPr>
        <p:spPr>
          <a:xfrm>
            <a:off x="4745694" y="4040055"/>
            <a:ext cx="3194757" cy="0"/>
          </a:xfrm>
          <a:prstGeom prst="line">
            <a:avLst/>
          </a:prstGeom>
          <a:ln w="10668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6">
            <a:extLst>
              <a:ext uri="{FF2B5EF4-FFF2-40B4-BE49-F238E27FC236}">
                <a16:creationId xmlns:a16="http://schemas.microsoft.com/office/drawing/2014/main" id="{72ECC16F-5C71-A54A-A897-53E61EB923B9}"/>
              </a:ext>
            </a:extLst>
          </p:cNvPr>
          <p:cNvCxnSpPr>
            <a:cxnSpLocks/>
          </p:cNvCxnSpPr>
          <p:nvPr/>
        </p:nvCxnSpPr>
        <p:spPr>
          <a:xfrm>
            <a:off x="8557588" y="3429000"/>
            <a:ext cx="2155371" cy="0"/>
          </a:xfrm>
          <a:prstGeom prst="line">
            <a:avLst/>
          </a:prstGeom>
          <a:ln w="10668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E38CBC5-1984-F341-9095-0F067A53CD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617"/>
          <a:stretch/>
        </p:blipFill>
        <p:spPr bwMode="auto">
          <a:xfrm>
            <a:off x="0" y="0"/>
            <a:ext cx="379816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E466E4-F8FF-EB4E-B27B-B9142D2B5D16}"/>
              </a:ext>
            </a:extLst>
          </p:cNvPr>
          <p:cNvSpPr txBox="1"/>
          <p:nvPr/>
        </p:nvSpPr>
        <p:spPr>
          <a:xfrm>
            <a:off x="5719250" y="924925"/>
            <a:ext cx="4308954" cy="584775"/>
          </a:xfrm>
          <a:prstGeom prst="rect">
            <a:avLst/>
          </a:prstGeom>
          <a:noFill/>
        </p:spPr>
        <p:txBody>
          <a:bodyPr wrap="square" rtlCol="0">
            <a:spAutoFit/>
          </a:bodyPr>
          <a:lstStyle/>
          <a:p>
            <a:r>
              <a:rPr lang="en-GB" sz="3200" b="1" dirty="0">
                <a:latin typeface="Chronicle Display Black" pitchFamily="2" charset="0"/>
              </a:rPr>
              <a:t>Project goal</a:t>
            </a:r>
          </a:p>
        </p:txBody>
      </p:sp>
      <p:sp>
        <p:nvSpPr>
          <p:cNvPr id="6" name="Marcador de número de diapositiva 5">
            <a:extLst>
              <a:ext uri="{FF2B5EF4-FFF2-40B4-BE49-F238E27FC236}">
                <a16:creationId xmlns:a16="http://schemas.microsoft.com/office/drawing/2014/main" id="{57BABA2F-D9F5-A648-A712-4F6C3E76DC57}"/>
              </a:ext>
            </a:extLst>
          </p:cNvPr>
          <p:cNvSpPr>
            <a:spLocks noGrp="1"/>
          </p:cNvSpPr>
          <p:nvPr>
            <p:ph type="sldNum" sz="quarter" idx="12"/>
          </p:nvPr>
        </p:nvSpPr>
        <p:spPr/>
        <p:txBody>
          <a:bodyPr/>
          <a:lstStyle/>
          <a:p>
            <a:fld id="{6E8EC887-8223-D342-9560-5AEA6C858B76}" type="slidenum">
              <a:rPr lang="es-SE" smtClean="0"/>
              <a:t>5</a:t>
            </a:fld>
            <a:endParaRPr lang="es-SE"/>
          </a:p>
        </p:txBody>
      </p:sp>
      <p:grpSp>
        <p:nvGrpSpPr>
          <p:cNvPr id="8" name="Grupo 7">
            <a:extLst>
              <a:ext uri="{FF2B5EF4-FFF2-40B4-BE49-F238E27FC236}">
                <a16:creationId xmlns:a16="http://schemas.microsoft.com/office/drawing/2014/main" id="{92AB0487-E62F-1B49-B184-2E3C9F545E77}"/>
              </a:ext>
            </a:extLst>
          </p:cNvPr>
          <p:cNvGrpSpPr/>
          <p:nvPr/>
        </p:nvGrpSpPr>
        <p:grpSpPr>
          <a:xfrm>
            <a:off x="9696222" y="531597"/>
            <a:ext cx="1826106" cy="685716"/>
            <a:chOff x="9116818" y="742950"/>
            <a:chExt cx="1826106" cy="685716"/>
          </a:xfrm>
        </p:grpSpPr>
        <p:pic>
          <p:nvPicPr>
            <p:cNvPr id="9" name="Picture 2" descr="Logotype | Chalmers">
              <a:extLst>
                <a:ext uri="{FF2B5EF4-FFF2-40B4-BE49-F238E27FC236}">
                  <a16:creationId xmlns:a16="http://schemas.microsoft.com/office/drawing/2014/main" id="{A2F5CD53-79A2-924C-AE28-21D13B545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C8F3609E-C3EF-8642-AB89-D0E37122FE4F}"/>
                </a:ext>
              </a:extLst>
            </p:cNvPr>
            <p:cNvPicPr>
              <a:picLocks noChangeAspect="1"/>
            </p:cNvPicPr>
            <p:nvPr/>
          </p:nvPicPr>
          <p:blipFill>
            <a:blip r:embed="rId5"/>
            <a:stretch>
              <a:fillRect/>
            </a:stretch>
          </p:blipFill>
          <p:spPr>
            <a:xfrm>
              <a:off x="10257208" y="742950"/>
              <a:ext cx="685716" cy="685716"/>
            </a:xfrm>
            <a:prstGeom prst="rect">
              <a:avLst/>
            </a:prstGeom>
          </p:spPr>
        </p:pic>
      </p:grpSp>
      <p:sp>
        <p:nvSpPr>
          <p:cNvPr id="13" name="CuadroTexto 12">
            <a:extLst>
              <a:ext uri="{FF2B5EF4-FFF2-40B4-BE49-F238E27FC236}">
                <a16:creationId xmlns:a16="http://schemas.microsoft.com/office/drawing/2014/main" id="{023E3A3B-B6D2-A74D-A040-4040FACEC1A2}"/>
              </a:ext>
            </a:extLst>
          </p:cNvPr>
          <p:cNvSpPr txBox="1"/>
          <p:nvPr/>
        </p:nvSpPr>
        <p:spPr>
          <a:xfrm>
            <a:off x="4645892" y="2021572"/>
            <a:ext cx="7142018" cy="3323987"/>
          </a:xfrm>
          <a:prstGeom prst="rect">
            <a:avLst/>
          </a:prstGeom>
          <a:noFill/>
        </p:spPr>
        <p:txBody>
          <a:bodyPr wrap="square">
            <a:spAutoFit/>
          </a:bodyPr>
          <a:lstStyle/>
          <a:p>
            <a:pPr>
              <a:lnSpc>
                <a:spcPct val="150000"/>
              </a:lnSpc>
            </a:pPr>
            <a:r>
              <a:rPr lang="en-IN" sz="2800" dirty="0">
                <a:latin typeface="Chronicle Display" pitchFamily="2" charset="0"/>
              </a:rPr>
              <a:t>“To evaluate variety of machine learning models to better predict </a:t>
            </a:r>
            <a:r>
              <a:rPr lang="en-IN" sz="2800" b="1" dirty="0">
                <a:latin typeface="Chronicle Display Black" pitchFamily="2" charset="0"/>
              </a:rPr>
              <a:t>lipophilicity</a:t>
            </a:r>
            <a:r>
              <a:rPr lang="en-IN" sz="2800" dirty="0">
                <a:latin typeface="Chronicle Display" pitchFamily="2" charset="0"/>
              </a:rPr>
              <a:t> and </a:t>
            </a:r>
            <a:r>
              <a:rPr lang="en-IN" sz="2800" b="1" dirty="0">
                <a:latin typeface="Chronicle Display Black" pitchFamily="2" charset="0"/>
              </a:rPr>
              <a:t>Ames Mutagenicity </a:t>
            </a:r>
            <a:r>
              <a:rPr lang="en-IN" sz="2800" dirty="0">
                <a:latin typeface="Chronicle Display" pitchFamily="2" charset="0"/>
              </a:rPr>
              <a:t>properties of unseen compounds by benchmarking several feature selection techniques.”</a:t>
            </a:r>
            <a:endParaRPr lang="en-GB" sz="2800" dirty="0">
              <a:latin typeface="Chronicle Display" pitchFamily="2" charset="0"/>
            </a:endParaRPr>
          </a:p>
        </p:txBody>
      </p:sp>
    </p:spTree>
    <p:extLst>
      <p:ext uri="{BB962C8B-B14F-4D97-AF65-F5344CB8AC3E}">
        <p14:creationId xmlns:p14="http://schemas.microsoft.com/office/powerpoint/2010/main" val="287227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0F5E3F73-62DF-CA47-B5D6-B0C129A720BC}"/>
              </a:ext>
            </a:extLst>
          </p:cNvPr>
          <p:cNvSpPr>
            <a:spLocks noGrp="1"/>
          </p:cNvSpPr>
          <p:nvPr>
            <p:ph type="sldNum" sz="quarter" idx="12"/>
          </p:nvPr>
        </p:nvSpPr>
        <p:spPr/>
        <p:txBody>
          <a:bodyPr/>
          <a:lstStyle/>
          <a:p>
            <a:fld id="{6E8EC887-8223-D342-9560-5AEA6C858B76}" type="slidenum">
              <a:rPr lang="es-SE" smtClean="0"/>
              <a:t>6</a:t>
            </a:fld>
            <a:endParaRPr lang="es-SE"/>
          </a:p>
        </p:txBody>
      </p:sp>
      <p:grpSp>
        <p:nvGrpSpPr>
          <p:cNvPr id="8" name="Grupo 7">
            <a:extLst>
              <a:ext uri="{FF2B5EF4-FFF2-40B4-BE49-F238E27FC236}">
                <a16:creationId xmlns:a16="http://schemas.microsoft.com/office/drawing/2014/main" id="{952D6E84-F7C9-C24A-A750-EF62E72D5B1A}"/>
              </a:ext>
            </a:extLst>
          </p:cNvPr>
          <p:cNvGrpSpPr/>
          <p:nvPr/>
        </p:nvGrpSpPr>
        <p:grpSpPr>
          <a:xfrm>
            <a:off x="9696222" y="531597"/>
            <a:ext cx="1826106" cy="685716"/>
            <a:chOff x="9116818" y="742950"/>
            <a:chExt cx="1826106" cy="685716"/>
          </a:xfrm>
        </p:grpSpPr>
        <p:pic>
          <p:nvPicPr>
            <p:cNvPr id="9" name="Picture 2" descr="Logotype | Chalmers">
              <a:extLst>
                <a:ext uri="{FF2B5EF4-FFF2-40B4-BE49-F238E27FC236}">
                  <a16:creationId xmlns:a16="http://schemas.microsoft.com/office/drawing/2014/main" id="{37243401-8F82-5247-9756-AF639AB5C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86279E38-C28C-5C41-A7F5-5B5BA7C575FC}"/>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60" name="CuadroTexto 59">
            <a:extLst>
              <a:ext uri="{FF2B5EF4-FFF2-40B4-BE49-F238E27FC236}">
                <a16:creationId xmlns:a16="http://schemas.microsoft.com/office/drawing/2014/main" id="{C74389CB-5D48-6B4C-B40C-18FE294DD768}"/>
              </a:ext>
            </a:extLst>
          </p:cNvPr>
          <p:cNvSpPr txBox="1"/>
          <p:nvPr/>
        </p:nvSpPr>
        <p:spPr>
          <a:xfrm>
            <a:off x="1490597" y="769909"/>
            <a:ext cx="4308954" cy="584775"/>
          </a:xfrm>
          <a:prstGeom prst="rect">
            <a:avLst/>
          </a:prstGeom>
          <a:noFill/>
        </p:spPr>
        <p:txBody>
          <a:bodyPr wrap="square" rtlCol="0">
            <a:spAutoFit/>
          </a:bodyPr>
          <a:lstStyle/>
          <a:p>
            <a:r>
              <a:rPr lang="en-GB" sz="3200" b="1" dirty="0">
                <a:latin typeface="Chronicle Display Black" pitchFamily="2" charset="0"/>
              </a:rPr>
              <a:t>Workflow </a:t>
            </a:r>
          </a:p>
        </p:txBody>
      </p:sp>
      <p:pic>
        <p:nvPicPr>
          <p:cNvPr id="57" name="Imagen 56">
            <a:extLst>
              <a:ext uri="{FF2B5EF4-FFF2-40B4-BE49-F238E27FC236}">
                <a16:creationId xmlns:a16="http://schemas.microsoft.com/office/drawing/2014/main" id="{BF16D64C-706C-D644-A1B7-F2E33E046FAF}"/>
              </a:ext>
            </a:extLst>
          </p:cNvPr>
          <p:cNvPicPr>
            <a:picLocks noChangeAspect="1"/>
          </p:cNvPicPr>
          <p:nvPr/>
        </p:nvPicPr>
        <p:blipFill>
          <a:blip r:embed="rId5"/>
          <a:stretch>
            <a:fillRect/>
          </a:stretch>
        </p:blipFill>
        <p:spPr>
          <a:xfrm>
            <a:off x="1641812" y="1665931"/>
            <a:ext cx="9194800" cy="4241800"/>
          </a:xfrm>
          <a:prstGeom prst="rect">
            <a:avLst/>
          </a:prstGeom>
        </p:spPr>
      </p:pic>
    </p:spTree>
    <p:extLst>
      <p:ext uri="{BB962C8B-B14F-4D97-AF65-F5344CB8AC3E}">
        <p14:creationId xmlns:p14="http://schemas.microsoft.com/office/powerpoint/2010/main" val="4103393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319ACB3C-3190-3042-90AC-EC9E73AF2BFD}"/>
              </a:ext>
            </a:extLst>
          </p:cNvPr>
          <p:cNvSpPr>
            <a:spLocks noGrp="1"/>
          </p:cNvSpPr>
          <p:nvPr>
            <p:ph type="sldNum" sz="quarter" idx="12"/>
          </p:nvPr>
        </p:nvSpPr>
        <p:spPr/>
        <p:txBody>
          <a:bodyPr/>
          <a:lstStyle/>
          <a:p>
            <a:fld id="{6E8EC887-8223-D342-9560-5AEA6C858B76}" type="slidenum">
              <a:rPr lang="es-SE" smtClean="0"/>
              <a:t>7</a:t>
            </a:fld>
            <a:endParaRPr lang="es-SE"/>
          </a:p>
        </p:txBody>
      </p:sp>
      <p:pic>
        <p:nvPicPr>
          <p:cNvPr id="6" name="Gráfico 5">
            <a:extLst>
              <a:ext uri="{FF2B5EF4-FFF2-40B4-BE49-F238E27FC236}">
                <a16:creationId xmlns:a16="http://schemas.microsoft.com/office/drawing/2014/main" id="{F340C707-0566-9547-B52F-75BC0CB969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0500" y="3421976"/>
            <a:ext cx="2171700" cy="660400"/>
          </a:xfrm>
          <a:prstGeom prst="rect">
            <a:avLst/>
          </a:prstGeom>
        </p:spPr>
      </p:pic>
      <p:sp>
        <p:nvSpPr>
          <p:cNvPr id="13" name="TextBox 38">
            <a:extLst>
              <a:ext uri="{FF2B5EF4-FFF2-40B4-BE49-F238E27FC236}">
                <a16:creationId xmlns:a16="http://schemas.microsoft.com/office/drawing/2014/main" id="{1F4A0C9E-DFBA-DE46-86A1-0DF4B2F10B2B}"/>
              </a:ext>
            </a:extLst>
          </p:cNvPr>
          <p:cNvSpPr txBox="1"/>
          <p:nvPr/>
        </p:nvSpPr>
        <p:spPr>
          <a:xfrm>
            <a:off x="7282688" y="4140044"/>
            <a:ext cx="3227323" cy="386619"/>
          </a:xfrm>
          <a:prstGeom prst="rect">
            <a:avLst/>
          </a:prstGeom>
          <a:noFill/>
        </p:spPr>
        <p:txBody>
          <a:bodyPr wrap="square" rtlCol="0">
            <a:noAutofit/>
          </a:bodyPr>
          <a:lstStyle/>
          <a:p>
            <a:pPr algn="ctr"/>
            <a:r>
              <a:rPr lang="es-ES" sz="2000" b="1" dirty="0" err="1">
                <a:latin typeface="Open Sans" panose="020B0606030504020204" pitchFamily="34" charset="0"/>
                <a:ea typeface="Open Sans" panose="020B0606030504020204" pitchFamily="34" charset="0"/>
                <a:cs typeface="Open Sans" panose="020B0606030504020204" pitchFamily="34" charset="0"/>
              </a:rPr>
              <a:t>Lipophilicity</a:t>
            </a:r>
            <a:endParaRPr lang="es-E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38">
            <a:extLst>
              <a:ext uri="{FF2B5EF4-FFF2-40B4-BE49-F238E27FC236}">
                <a16:creationId xmlns:a16="http://schemas.microsoft.com/office/drawing/2014/main" id="{5D5981D5-BE14-694F-9D26-A40DF26E936D}"/>
              </a:ext>
            </a:extLst>
          </p:cNvPr>
          <p:cNvSpPr txBox="1"/>
          <p:nvPr/>
        </p:nvSpPr>
        <p:spPr>
          <a:xfrm>
            <a:off x="1346764" y="1412352"/>
            <a:ext cx="10007036" cy="1704307"/>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Drugs</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travel</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from</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the</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site</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of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administration</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e.g</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oral) to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their</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target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sites</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before</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they</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decompose</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escape, and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become</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inert</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in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the</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body</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150000"/>
              </a:lnSpc>
              <a:buFont typeface="Arial" panose="020B0604020202020204" pitchFamily="34" charset="0"/>
              <a:buChar char="•"/>
            </a:pP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For</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being</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safe</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and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efficacious</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should</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have</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b="1" u="sng"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a:t>
            </a:r>
            <a:r>
              <a:rPr lang="es-ES" sz="1600" b="1"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bsorption</a:t>
            </a:r>
            <a:r>
              <a:rPr lang="es-ES" sz="1600"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b="1" u="sng"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D</a:t>
            </a:r>
            <a:r>
              <a:rPr lang="es-ES" sz="1600" b="1"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istribution</a:t>
            </a:r>
            <a:r>
              <a:rPr lang="es-ES" sz="1600"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b="1" u="sng"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M</a:t>
            </a:r>
            <a:r>
              <a:rPr lang="es-ES" sz="1600" b="1"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etabolism</a:t>
            </a:r>
            <a:r>
              <a:rPr lang="es-ES" sz="1600"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b="1" u="sng"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E</a:t>
            </a:r>
            <a:r>
              <a:rPr lang="es-ES" sz="1600" b="1"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xcretion</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and </a:t>
            </a:r>
            <a:r>
              <a:rPr lang="es-ES" sz="1600" b="1" u="sng"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a:t>
            </a:r>
            <a:r>
              <a:rPr lang="es-ES" sz="1600" b="1"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oxicity</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ADMET</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properties</a:t>
            </a:r>
            <a:r>
              <a:rPr lang="es-E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Conector recto 7">
            <a:extLst>
              <a:ext uri="{FF2B5EF4-FFF2-40B4-BE49-F238E27FC236}">
                <a16:creationId xmlns:a16="http://schemas.microsoft.com/office/drawing/2014/main" id="{11CBA16F-AB30-8E45-92DB-A4C31DBBC36F}"/>
              </a:ext>
            </a:extLst>
          </p:cNvPr>
          <p:cNvCxnSpPr>
            <a:cxnSpLocks/>
          </p:cNvCxnSpPr>
          <p:nvPr/>
        </p:nvCxnSpPr>
        <p:spPr>
          <a:xfrm>
            <a:off x="6413326" y="3174327"/>
            <a:ext cx="0" cy="31820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TextBox 38">
            <a:extLst>
              <a:ext uri="{FF2B5EF4-FFF2-40B4-BE49-F238E27FC236}">
                <a16:creationId xmlns:a16="http://schemas.microsoft.com/office/drawing/2014/main" id="{6DD05C2F-1AE2-9D49-A174-623EF38100CD}"/>
              </a:ext>
            </a:extLst>
          </p:cNvPr>
          <p:cNvSpPr txBox="1"/>
          <p:nvPr/>
        </p:nvSpPr>
        <p:spPr>
          <a:xfrm>
            <a:off x="6538998" y="4506350"/>
            <a:ext cx="5052638" cy="1799730"/>
          </a:xfrm>
          <a:prstGeom prst="rect">
            <a:avLst/>
          </a:prstGeom>
          <a:noFill/>
        </p:spPr>
        <p:txBody>
          <a:bodyPr wrap="square" rtlCol="0">
            <a:noAutofit/>
          </a:bodyPr>
          <a:lstStyle/>
          <a:p>
            <a:pPr marL="285750" indent="-285750" algn="just">
              <a:lnSpc>
                <a:spcPct val="200000"/>
              </a:lnSpc>
              <a:buFont typeface="Wingdings" panose="05000000000000000000" pitchFamily="2" charset="2"/>
              <a:buChar char="Ø"/>
            </a:pPr>
            <a:r>
              <a:rPr lang="es-ES" sz="1400" dirty="0" err="1">
                <a:solidFill>
                  <a:srgbClr val="4A4A4A"/>
                </a:solidFill>
                <a:latin typeface="Open Sans Light" pitchFamily="2" charset="0"/>
                <a:ea typeface="Open Sans Light" pitchFamily="2" charset="0"/>
                <a:cs typeface="Open Sans Light" pitchFamily="2" charset="0"/>
              </a:rPr>
              <a:t>The</a:t>
            </a:r>
            <a:r>
              <a:rPr lang="es-ES" sz="1400" dirty="0">
                <a:solidFill>
                  <a:srgbClr val="4A4A4A"/>
                </a:solidFill>
                <a:latin typeface="Open Sans Light" pitchFamily="2" charset="0"/>
                <a:ea typeface="Open Sans Light" pitchFamily="2" charset="0"/>
                <a:cs typeface="Open Sans Light" pitchFamily="2" charset="0"/>
              </a:rPr>
              <a:t> </a:t>
            </a:r>
            <a:r>
              <a:rPr lang="es-ES" sz="1400" dirty="0" err="1">
                <a:solidFill>
                  <a:srgbClr val="4A4A4A"/>
                </a:solidFill>
                <a:latin typeface="Open Sans Light" pitchFamily="2" charset="0"/>
                <a:ea typeface="Open Sans Light" pitchFamily="2" charset="0"/>
                <a:cs typeface="Open Sans Light" pitchFamily="2" charset="0"/>
              </a:rPr>
              <a:t>ability</a:t>
            </a:r>
            <a:r>
              <a:rPr lang="es-ES" sz="1400" dirty="0">
                <a:solidFill>
                  <a:srgbClr val="4A4A4A"/>
                </a:solidFill>
                <a:latin typeface="Open Sans Light" pitchFamily="2" charset="0"/>
                <a:ea typeface="Open Sans Light" pitchFamily="2" charset="0"/>
                <a:cs typeface="Open Sans Light" pitchFamily="2" charset="0"/>
              </a:rPr>
              <a:t> of a </a:t>
            </a:r>
            <a:r>
              <a:rPr lang="es-ES" sz="1400" dirty="0" err="1">
                <a:solidFill>
                  <a:srgbClr val="4A4A4A"/>
                </a:solidFill>
                <a:latin typeface="Open Sans Light" pitchFamily="2" charset="0"/>
                <a:ea typeface="Open Sans Light" pitchFamily="2" charset="0"/>
                <a:cs typeface="Open Sans Light" pitchFamily="2" charset="0"/>
              </a:rPr>
              <a:t>drug</a:t>
            </a:r>
            <a:r>
              <a:rPr lang="es-ES" sz="1400" dirty="0">
                <a:solidFill>
                  <a:srgbClr val="4A4A4A"/>
                </a:solidFill>
                <a:latin typeface="Open Sans Light" pitchFamily="2" charset="0"/>
                <a:ea typeface="Open Sans Light" pitchFamily="2" charset="0"/>
                <a:cs typeface="Open Sans Light" pitchFamily="2" charset="0"/>
              </a:rPr>
              <a:t> to </a:t>
            </a:r>
            <a:r>
              <a:rPr lang="es-ES" sz="1400" b="1" dirty="0" err="1">
                <a:solidFill>
                  <a:srgbClr val="4A4A4A"/>
                </a:solidFill>
                <a:latin typeface="Open Sans Light" pitchFamily="2" charset="0"/>
                <a:ea typeface="Open Sans Light" pitchFamily="2" charset="0"/>
                <a:cs typeface="Open Sans Light" pitchFamily="2" charset="0"/>
              </a:rPr>
              <a:t>dissolve</a:t>
            </a:r>
            <a:r>
              <a:rPr lang="es-ES" sz="1400" b="1" dirty="0">
                <a:solidFill>
                  <a:srgbClr val="4A4A4A"/>
                </a:solidFill>
                <a:latin typeface="Open Sans Light" pitchFamily="2" charset="0"/>
                <a:ea typeface="Open Sans Light" pitchFamily="2" charset="0"/>
                <a:cs typeface="Open Sans Light" pitchFamily="2" charset="0"/>
              </a:rPr>
              <a:t> in a </a:t>
            </a:r>
            <a:r>
              <a:rPr lang="es-ES" sz="1400" b="1" dirty="0" err="1">
                <a:solidFill>
                  <a:srgbClr val="4A4A4A"/>
                </a:solidFill>
                <a:latin typeface="Open Sans Light" pitchFamily="2" charset="0"/>
                <a:ea typeface="Open Sans Light" pitchFamily="2" charset="0"/>
                <a:cs typeface="Open Sans Light" pitchFamily="2" charset="0"/>
              </a:rPr>
              <a:t>lipid</a:t>
            </a:r>
            <a:r>
              <a:rPr lang="es-ES" sz="1400" dirty="0">
                <a:solidFill>
                  <a:srgbClr val="4A4A4A"/>
                </a:solidFill>
                <a:latin typeface="Open Sans Light" pitchFamily="2" charset="0"/>
                <a:ea typeface="Open Sans Light" pitchFamily="2" charset="0"/>
                <a:cs typeface="Open Sans Light" pitchFamily="2" charset="0"/>
              </a:rPr>
              <a:t> </a:t>
            </a:r>
            <a:r>
              <a:rPr lang="es-ES" sz="1400" b="1" dirty="0" err="1">
                <a:solidFill>
                  <a:srgbClr val="4A4A4A"/>
                </a:solidFill>
                <a:latin typeface="Open Sans Light" pitchFamily="2" charset="0"/>
                <a:ea typeface="Open Sans Light" pitchFamily="2" charset="0"/>
                <a:cs typeface="Open Sans Light" pitchFamily="2" charset="0"/>
              </a:rPr>
              <a:t>environment</a:t>
            </a:r>
            <a:r>
              <a:rPr lang="es-ES" sz="1400" dirty="0">
                <a:solidFill>
                  <a:srgbClr val="4A4A4A"/>
                </a:solidFill>
                <a:latin typeface="Open Sans Light" pitchFamily="2" charset="0"/>
                <a:ea typeface="Open Sans Light" pitchFamily="2" charset="0"/>
                <a:cs typeface="Open Sans Light" pitchFamily="2" charset="0"/>
              </a:rPr>
              <a:t>.</a:t>
            </a:r>
          </a:p>
          <a:p>
            <a:pPr marL="285750" indent="-285750" algn="just">
              <a:lnSpc>
                <a:spcPct val="200000"/>
              </a:lnSpc>
              <a:buFont typeface="Wingdings" panose="05000000000000000000" pitchFamily="2" charset="2"/>
              <a:buChar char="Ø"/>
            </a:pPr>
            <a:r>
              <a:rPr lang="es-ES" sz="1400" dirty="0">
                <a:solidFill>
                  <a:srgbClr val="4A4A4A"/>
                </a:solidFill>
                <a:latin typeface="Open Sans Light" pitchFamily="2" charset="0"/>
                <a:ea typeface="Open Sans Light" pitchFamily="2" charset="0"/>
                <a:cs typeface="Open Sans Light" pitchFamily="2" charset="0"/>
              </a:rPr>
              <a:t>High </a:t>
            </a:r>
            <a:r>
              <a:rPr lang="es-ES" sz="1400" dirty="0" err="1">
                <a:solidFill>
                  <a:srgbClr val="4A4A4A"/>
                </a:solidFill>
                <a:latin typeface="Open Sans Light" pitchFamily="2" charset="0"/>
                <a:ea typeface="Open Sans Light" pitchFamily="2" charset="0"/>
                <a:cs typeface="Open Sans Light" pitchFamily="2" charset="0"/>
              </a:rPr>
              <a:t>lipophilicity</a:t>
            </a:r>
            <a:r>
              <a:rPr lang="es-ES" sz="1400" dirty="0">
                <a:solidFill>
                  <a:srgbClr val="4A4A4A"/>
                </a:solidFill>
                <a:latin typeface="Open Sans Light" pitchFamily="2" charset="0"/>
                <a:ea typeface="Open Sans Light" pitchFamily="2" charset="0"/>
                <a:cs typeface="Open Sans Light" pitchFamily="2" charset="0"/>
              </a:rPr>
              <a:t> : High </a:t>
            </a:r>
            <a:r>
              <a:rPr lang="es-ES" sz="1400" dirty="0" err="1">
                <a:solidFill>
                  <a:srgbClr val="4A4A4A"/>
                </a:solidFill>
                <a:latin typeface="Open Sans Light" pitchFamily="2" charset="0"/>
                <a:ea typeface="Open Sans Light" pitchFamily="2" charset="0"/>
                <a:cs typeface="Open Sans Light" pitchFamily="2" charset="0"/>
              </a:rPr>
              <a:t>rate</a:t>
            </a:r>
            <a:r>
              <a:rPr lang="es-ES" sz="1400" dirty="0">
                <a:solidFill>
                  <a:srgbClr val="4A4A4A"/>
                </a:solidFill>
                <a:latin typeface="Open Sans Light" pitchFamily="2" charset="0"/>
                <a:ea typeface="Open Sans Light" pitchFamily="2" charset="0"/>
                <a:cs typeface="Open Sans Light" pitchFamily="2" charset="0"/>
              </a:rPr>
              <a:t> of </a:t>
            </a:r>
            <a:r>
              <a:rPr lang="es-ES" sz="1400" dirty="0" err="1">
                <a:solidFill>
                  <a:srgbClr val="4A4A4A"/>
                </a:solidFill>
                <a:latin typeface="Open Sans Light" pitchFamily="2" charset="0"/>
                <a:ea typeface="Open Sans Light" pitchFamily="2" charset="0"/>
                <a:cs typeface="Open Sans Light" pitchFamily="2" charset="0"/>
              </a:rPr>
              <a:t>metabolism</a:t>
            </a:r>
            <a:endParaRPr lang="es-ES" sz="1400" dirty="0">
              <a:solidFill>
                <a:srgbClr val="4A4A4A"/>
              </a:solidFill>
              <a:latin typeface="Open Sans Light" pitchFamily="2" charset="0"/>
              <a:ea typeface="Open Sans Light" pitchFamily="2" charset="0"/>
              <a:cs typeface="Open Sans Light" pitchFamily="2" charset="0"/>
            </a:endParaRPr>
          </a:p>
          <a:p>
            <a:pPr marL="285750" indent="-285750" algn="just">
              <a:lnSpc>
                <a:spcPct val="200000"/>
              </a:lnSpc>
              <a:buFont typeface="Wingdings" panose="05000000000000000000" pitchFamily="2" charset="2"/>
              <a:buChar char="Ø"/>
            </a:pPr>
            <a:r>
              <a:rPr lang="es-ES" sz="1400" dirty="0">
                <a:solidFill>
                  <a:srgbClr val="4A4A4A"/>
                </a:solidFill>
                <a:latin typeface="Open Sans Light" pitchFamily="2" charset="0"/>
                <a:ea typeface="Open Sans Light" pitchFamily="2" charset="0"/>
                <a:cs typeface="Open Sans Light" pitchFamily="2" charset="0"/>
              </a:rPr>
              <a:t> Poor </a:t>
            </a:r>
            <a:r>
              <a:rPr lang="es-ES" sz="1400" dirty="0" err="1">
                <a:solidFill>
                  <a:srgbClr val="4A4A4A"/>
                </a:solidFill>
                <a:latin typeface="Open Sans Light" pitchFamily="2" charset="0"/>
                <a:ea typeface="Open Sans Light" pitchFamily="2" charset="0"/>
                <a:cs typeface="Open Sans Light" pitchFamily="2" charset="0"/>
              </a:rPr>
              <a:t>solubility</a:t>
            </a:r>
            <a:r>
              <a:rPr lang="es-ES" sz="1400" dirty="0">
                <a:solidFill>
                  <a:srgbClr val="4A4A4A"/>
                </a:solidFill>
                <a:latin typeface="Open Sans Light" pitchFamily="2" charset="0"/>
                <a:ea typeface="Open Sans Light" pitchFamily="2" charset="0"/>
                <a:cs typeface="Open Sans Light" pitchFamily="2" charset="0"/>
              </a:rPr>
              <a:t> : High </a:t>
            </a:r>
            <a:r>
              <a:rPr lang="es-ES" sz="1400" dirty="0" err="1">
                <a:solidFill>
                  <a:srgbClr val="4A4A4A"/>
                </a:solidFill>
                <a:latin typeface="Open Sans Light" pitchFamily="2" charset="0"/>
                <a:ea typeface="Open Sans Light" pitchFamily="2" charset="0"/>
                <a:cs typeface="Open Sans Light" pitchFamily="2" charset="0"/>
              </a:rPr>
              <a:t>turn-over</a:t>
            </a:r>
            <a:r>
              <a:rPr lang="es-ES" sz="1400" dirty="0">
                <a:solidFill>
                  <a:srgbClr val="4A4A4A"/>
                </a:solidFill>
                <a:latin typeface="Open Sans Light" pitchFamily="2" charset="0"/>
                <a:ea typeface="Open Sans Light" pitchFamily="2" charset="0"/>
                <a:cs typeface="Open Sans Light" pitchFamily="2" charset="0"/>
              </a:rPr>
              <a:t> and </a:t>
            </a:r>
            <a:r>
              <a:rPr lang="es-ES" sz="1400" dirty="0" err="1">
                <a:solidFill>
                  <a:srgbClr val="4A4A4A"/>
                </a:solidFill>
                <a:latin typeface="Open Sans Light" pitchFamily="2" charset="0"/>
                <a:ea typeface="Open Sans Light" pitchFamily="2" charset="0"/>
                <a:cs typeface="Open Sans Light" pitchFamily="2" charset="0"/>
              </a:rPr>
              <a:t>low</a:t>
            </a:r>
            <a:r>
              <a:rPr lang="es-ES" sz="1400" dirty="0">
                <a:solidFill>
                  <a:srgbClr val="4A4A4A"/>
                </a:solidFill>
                <a:latin typeface="Open Sans Light" pitchFamily="2" charset="0"/>
                <a:ea typeface="Open Sans Light" pitchFamily="2" charset="0"/>
                <a:cs typeface="Open Sans Light" pitchFamily="2" charset="0"/>
              </a:rPr>
              <a:t> </a:t>
            </a:r>
            <a:r>
              <a:rPr lang="es-ES" sz="1400" dirty="0" err="1">
                <a:solidFill>
                  <a:srgbClr val="4A4A4A"/>
                </a:solidFill>
                <a:latin typeface="Open Sans Light" pitchFamily="2" charset="0"/>
                <a:ea typeface="Open Sans Light" pitchFamily="2" charset="0"/>
                <a:cs typeface="Open Sans Light" pitchFamily="2" charset="0"/>
              </a:rPr>
              <a:t>absorption</a:t>
            </a:r>
            <a:r>
              <a:rPr lang="es-ES" sz="1400" dirty="0">
                <a:solidFill>
                  <a:srgbClr val="4A4A4A"/>
                </a:solidFill>
                <a:latin typeface="Open Sans Light" pitchFamily="2" charset="0"/>
                <a:ea typeface="Open Sans Light" pitchFamily="2" charset="0"/>
                <a:cs typeface="Open Sans Light" pitchFamily="2" charset="0"/>
              </a:rPr>
              <a:t>. </a:t>
            </a:r>
            <a:endParaRPr lang="en-US" sz="1200" dirty="0">
              <a:solidFill>
                <a:srgbClr val="000000"/>
              </a:solidFill>
              <a:latin typeface="Open Sans Light" pitchFamily="2" charset="0"/>
              <a:ea typeface="Open Sans Light" pitchFamily="2" charset="0"/>
              <a:cs typeface="Open Sans Light" pitchFamily="2" charset="0"/>
            </a:endParaRPr>
          </a:p>
        </p:txBody>
      </p:sp>
      <p:grpSp>
        <p:nvGrpSpPr>
          <p:cNvPr id="27" name="Grupo 26">
            <a:extLst>
              <a:ext uri="{FF2B5EF4-FFF2-40B4-BE49-F238E27FC236}">
                <a16:creationId xmlns:a16="http://schemas.microsoft.com/office/drawing/2014/main" id="{473212B3-4589-0C4A-8CA4-CCDE5BA375CB}"/>
              </a:ext>
            </a:extLst>
          </p:cNvPr>
          <p:cNvGrpSpPr/>
          <p:nvPr/>
        </p:nvGrpSpPr>
        <p:grpSpPr>
          <a:xfrm>
            <a:off x="9696222" y="531597"/>
            <a:ext cx="1826106" cy="685716"/>
            <a:chOff x="9116818" y="742950"/>
            <a:chExt cx="1826106" cy="685716"/>
          </a:xfrm>
        </p:grpSpPr>
        <p:pic>
          <p:nvPicPr>
            <p:cNvPr id="23" name="Picture 2" descr="Logotype | Chalmers">
              <a:extLst>
                <a:ext uri="{FF2B5EF4-FFF2-40B4-BE49-F238E27FC236}">
                  <a16:creationId xmlns:a16="http://schemas.microsoft.com/office/drawing/2014/main" id="{0791DC4B-1F42-BC4C-B44F-95780F1C48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id="{8371EAA7-0A39-6940-AE49-60147BD1C909}"/>
                </a:ext>
              </a:extLst>
            </p:cNvPr>
            <p:cNvPicPr>
              <a:picLocks noChangeAspect="1"/>
            </p:cNvPicPr>
            <p:nvPr/>
          </p:nvPicPr>
          <p:blipFill>
            <a:blip r:embed="rId6"/>
            <a:stretch>
              <a:fillRect/>
            </a:stretch>
          </p:blipFill>
          <p:spPr>
            <a:xfrm>
              <a:off x="10257208" y="742950"/>
              <a:ext cx="685716" cy="685716"/>
            </a:xfrm>
            <a:prstGeom prst="rect">
              <a:avLst/>
            </a:prstGeom>
          </p:spPr>
        </p:pic>
      </p:grpSp>
      <p:sp>
        <p:nvSpPr>
          <p:cNvPr id="16" name="CuadroTexto 15">
            <a:extLst>
              <a:ext uri="{FF2B5EF4-FFF2-40B4-BE49-F238E27FC236}">
                <a16:creationId xmlns:a16="http://schemas.microsoft.com/office/drawing/2014/main" id="{C98C23ED-458E-7B42-A467-EC5AF8F03FBE}"/>
              </a:ext>
            </a:extLst>
          </p:cNvPr>
          <p:cNvSpPr txBox="1"/>
          <p:nvPr/>
        </p:nvSpPr>
        <p:spPr>
          <a:xfrm>
            <a:off x="1346764" y="769909"/>
            <a:ext cx="4308954" cy="584775"/>
          </a:xfrm>
          <a:prstGeom prst="rect">
            <a:avLst/>
          </a:prstGeom>
          <a:noFill/>
        </p:spPr>
        <p:txBody>
          <a:bodyPr wrap="square" rtlCol="0">
            <a:spAutoFit/>
          </a:bodyPr>
          <a:lstStyle/>
          <a:p>
            <a:r>
              <a:rPr lang="en-GB" sz="3200" b="1" dirty="0">
                <a:latin typeface="Chronicle Display Black" pitchFamily="2" charset="0"/>
              </a:rPr>
              <a:t>ADMET properties </a:t>
            </a:r>
          </a:p>
        </p:txBody>
      </p:sp>
      <p:sp>
        <p:nvSpPr>
          <p:cNvPr id="17" name="TextBox 38">
            <a:extLst>
              <a:ext uri="{FF2B5EF4-FFF2-40B4-BE49-F238E27FC236}">
                <a16:creationId xmlns:a16="http://schemas.microsoft.com/office/drawing/2014/main" id="{7C479CC0-3F4D-2D4E-9587-BE49F2EEE6AA}"/>
              </a:ext>
            </a:extLst>
          </p:cNvPr>
          <p:cNvSpPr txBox="1"/>
          <p:nvPr/>
        </p:nvSpPr>
        <p:spPr>
          <a:xfrm>
            <a:off x="1425754" y="4149556"/>
            <a:ext cx="3668438" cy="504981"/>
          </a:xfrm>
          <a:prstGeom prst="rect">
            <a:avLst/>
          </a:prstGeom>
          <a:noFill/>
        </p:spPr>
        <p:txBody>
          <a:bodyPr wrap="square" rtlCol="0">
            <a:noAutofit/>
          </a:bodyPr>
          <a:lstStyle/>
          <a:p>
            <a:pPr algn="ctr"/>
            <a:r>
              <a:rPr lang="es-ES" sz="2000" b="1" dirty="0">
                <a:latin typeface="Open Sans" panose="020B0606030504020204" pitchFamily="34" charset="0"/>
                <a:ea typeface="Open Sans" panose="020B0606030504020204" pitchFamily="34" charset="0"/>
                <a:cs typeface="Open Sans" panose="020B0606030504020204" pitchFamily="34" charset="0"/>
              </a:rPr>
              <a:t>AMES </a:t>
            </a:r>
            <a:r>
              <a:rPr lang="es-ES" sz="2000" b="1" dirty="0" err="1">
                <a:latin typeface="Open Sans" panose="020B0606030504020204" pitchFamily="34" charset="0"/>
                <a:ea typeface="Open Sans" panose="020B0606030504020204" pitchFamily="34" charset="0"/>
                <a:cs typeface="Open Sans" panose="020B0606030504020204" pitchFamily="34" charset="0"/>
              </a:rPr>
              <a:t>Mutagenicity</a:t>
            </a:r>
            <a:endParaRPr lang="es-E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8" name="Gráfico 17">
            <a:extLst>
              <a:ext uri="{FF2B5EF4-FFF2-40B4-BE49-F238E27FC236}">
                <a16:creationId xmlns:a16="http://schemas.microsoft.com/office/drawing/2014/main" id="{02BA0012-D8D4-BA4B-832F-B81555F4D1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6138" y="3475950"/>
            <a:ext cx="3538054" cy="523875"/>
          </a:xfrm>
          <a:prstGeom prst="rect">
            <a:avLst/>
          </a:prstGeom>
        </p:spPr>
      </p:pic>
      <p:sp>
        <p:nvSpPr>
          <p:cNvPr id="19" name="CuadroTexto 18">
            <a:extLst>
              <a:ext uri="{FF2B5EF4-FFF2-40B4-BE49-F238E27FC236}">
                <a16:creationId xmlns:a16="http://schemas.microsoft.com/office/drawing/2014/main" id="{DFE73121-D84F-E243-B48D-F6408890BA66}"/>
              </a:ext>
            </a:extLst>
          </p:cNvPr>
          <p:cNvSpPr txBox="1"/>
          <p:nvPr/>
        </p:nvSpPr>
        <p:spPr>
          <a:xfrm>
            <a:off x="1346764" y="4654537"/>
            <a:ext cx="4693818" cy="954107"/>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s-ES" sz="1400" dirty="0" err="1">
                <a:solidFill>
                  <a:srgbClr val="4A4A4A"/>
                </a:solidFill>
                <a:latin typeface="Open Sans Light" pitchFamily="2" charset="0"/>
                <a:ea typeface="Open Sans Light" pitchFamily="2" charset="0"/>
                <a:cs typeface="Open Sans Light" pitchFamily="2" charset="0"/>
              </a:rPr>
              <a:t>The</a:t>
            </a:r>
            <a:r>
              <a:rPr lang="es-ES" sz="1400" dirty="0">
                <a:solidFill>
                  <a:srgbClr val="4A4A4A"/>
                </a:solidFill>
                <a:latin typeface="Open Sans Light" pitchFamily="2" charset="0"/>
                <a:ea typeface="Open Sans Light" pitchFamily="2" charset="0"/>
                <a:cs typeface="Open Sans Light" pitchFamily="2" charset="0"/>
              </a:rPr>
              <a:t> </a:t>
            </a:r>
            <a:r>
              <a:rPr lang="es-ES" sz="1400" dirty="0" err="1">
                <a:solidFill>
                  <a:srgbClr val="4A4A4A"/>
                </a:solidFill>
                <a:latin typeface="Open Sans Light" pitchFamily="2" charset="0"/>
                <a:ea typeface="Open Sans Light" pitchFamily="2" charset="0"/>
                <a:cs typeface="Open Sans Light" pitchFamily="2" charset="0"/>
              </a:rPr>
              <a:t>ability</a:t>
            </a:r>
            <a:r>
              <a:rPr lang="es-ES" sz="1400" dirty="0">
                <a:solidFill>
                  <a:srgbClr val="4A4A4A"/>
                </a:solidFill>
                <a:latin typeface="Open Sans Light" pitchFamily="2" charset="0"/>
                <a:ea typeface="Open Sans Light" pitchFamily="2" charset="0"/>
                <a:cs typeface="Open Sans Light" pitchFamily="2" charset="0"/>
              </a:rPr>
              <a:t> of a </a:t>
            </a:r>
            <a:r>
              <a:rPr lang="es-ES" sz="1400" dirty="0" err="1">
                <a:solidFill>
                  <a:srgbClr val="4A4A4A"/>
                </a:solidFill>
                <a:latin typeface="Open Sans Light" pitchFamily="2" charset="0"/>
                <a:ea typeface="Open Sans Light" pitchFamily="2" charset="0"/>
                <a:cs typeface="Open Sans Light" pitchFamily="2" charset="0"/>
              </a:rPr>
              <a:t>drug</a:t>
            </a:r>
            <a:r>
              <a:rPr lang="es-ES" sz="1400" dirty="0">
                <a:solidFill>
                  <a:srgbClr val="4A4A4A"/>
                </a:solidFill>
                <a:latin typeface="Open Sans Light" pitchFamily="2" charset="0"/>
                <a:ea typeface="Open Sans Light" pitchFamily="2" charset="0"/>
                <a:cs typeface="Open Sans Light" pitchFamily="2" charset="0"/>
              </a:rPr>
              <a:t> to </a:t>
            </a:r>
            <a:r>
              <a:rPr lang="es-ES" sz="1400" b="1" dirty="0">
                <a:solidFill>
                  <a:srgbClr val="4A4A4A"/>
                </a:solidFill>
                <a:latin typeface="Open Sans Light" pitchFamily="2" charset="0"/>
                <a:ea typeface="Open Sans Light" pitchFamily="2" charset="0"/>
                <a:cs typeface="Open Sans Light" pitchFamily="2" charset="0"/>
              </a:rPr>
              <a:t>induce </a:t>
            </a:r>
            <a:r>
              <a:rPr lang="es-ES" sz="1400" b="1" dirty="0" err="1">
                <a:solidFill>
                  <a:srgbClr val="4A4A4A"/>
                </a:solidFill>
                <a:latin typeface="Open Sans Light" pitchFamily="2" charset="0"/>
                <a:ea typeface="Open Sans Light" pitchFamily="2" charset="0"/>
                <a:cs typeface="Open Sans Light" pitchFamily="2" charset="0"/>
              </a:rPr>
              <a:t>genetic</a:t>
            </a:r>
            <a:r>
              <a:rPr lang="es-ES" sz="1400" b="1" dirty="0">
                <a:solidFill>
                  <a:srgbClr val="4A4A4A"/>
                </a:solidFill>
                <a:latin typeface="Open Sans Light" pitchFamily="2" charset="0"/>
                <a:ea typeface="Open Sans Light" pitchFamily="2" charset="0"/>
                <a:cs typeface="Open Sans Light" pitchFamily="2" charset="0"/>
              </a:rPr>
              <a:t> </a:t>
            </a:r>
            <a:r>
              <a:rPr lang="es-ES" sz="1400" b="1" dirty="0" err="1">
                <a:solidFill>
                  <a:srgbClr val="4A4A4A"/>
                </a:solidFill>
                <a:latin typeface="Open Sans Light" pitchFamily="2" charset="0"/>
                <a:ea typeface="Open Sans Light" pitchFamily="2" charset="0"/>
                <a:cs typeface="Open Sans Light" pitchFamily="2" charset="0"/>
              </a:rPr>
              <a:t>alterations</a:t>
            </a:r>
            <a:r>
              <a:rPr lang="es-ES" sz="1400" dirty="0">
                <a:solidFill>
                  <a:srgbClr val="4A4A4A"/>
                </a:solidFill>
                <a:latin typeface="Open Sans Light" pitchFamily="2" charset="0"/>
                <a:ea typeface="Open Sans Light" pitchFamily="2" charset="0"/>
                <a:cs typeface="Open Sans Light" pitchFamily="2" charset="0"/>
              </a:rPr>
              <a:t>. </a:t>
            </a:r>
          </a:p>
          <a:p>
            <a:pPr marL="285750" indent="-285750">
              <a:lnSpc>
                <a:spcPct val="200000"/>
              </a:lnSpc>
              <a:buFont typeface="Wingdings" panose="05000000000000000000" pitchFamily="2" charset="2"/>
              <a:buChar char="Ø"/>
            </a:pPr>
            <a:r>
              <a:rPr lang="es-ES" sz="1400" dirty="0" err="1">
                <a:solidFill>
                  <a:srgbClr val="4A4A4A"/>
                </a:solidFill>
                <a:latin typeface="Open Sans Light" pitchFamily="2" charset="0"/>
                <a:ea typeface="Open Sans Light" pitchFamily="2" charset="0"/>
                <a:cs typeface="Open Sans Light" pitchFamily="2" charset="0"/>
              </a:rPr>
              <a:t>Damage</a:t>
            </a:r>
            <a:r>
              <a:rPr lang="es-ES" sz="1400" dirty="0">
                <a:solidFill>
                  <a:srgbClr val="4A4A4A"/>
                </a:solidFill>
                <a:latin typeface="Open Sans Light" pitchFamily="2" charset="0"/>
                <a:ea typeface="Open Sans Light" pitchFamily="2" charset="0"/>
                <a:cs typeface="Open Sans Light" pitchFamily="2" charset="0"/>
              </a:rPr>
              <a:t> to </a:t>
            </a:r>
            <a:r>
              <a:rPr lang="es-ES" sz="1400" dirty="0" err="1">
                <a:solidFill>
                  <a:srgbClr val="4A4A4A"/>
                </a:solidFill>
                <a:latin typeface="Open Sans Light" pitchFamily="2" charset="0"/>
                <a:ea typeface="Open Sans Light" pitchFamily="2" charset="0"/>
                <a:cs typeface="Open Sans Light" pitchFamily="2" charset="0"/>
              </a:rPr>
              <a:t>the</a:t>
            </a:r>
            <a:r>
              <a:rPr lang="es-ES" sz="1400" dirty="0">
                <a:solidFill>
                  <a:srgbClr val="4A4A4A"/>
                </a:solidFill>
                <a:latin typeface="Open Sans Light" pitchFamily="2" charset="0"/>
                <a:ea typeface="Open Sans Light" pitchFamily="2" charset="0"/>
                <a:cs typeface="Open Sans Light" pitchFamily="2" charset="0"/>
              </a:rPr>
              <a:t> DNA : </a:t>
            </a:r>
            <a:r>
              <a:rPr lang="es-ES" sz="1400" dirty="0" err="1">
                <a:solidFill>
                  <a:srgbClr val="4A4A4A"/>
                </a:solidFill>
                <a:latin typeface="Open Sans Light" pitchFamily="2" charset="0"/>
                <a:ea typeface="Open Sans Light" pitchFamily="2" charset="0"/>
                <a:cs typeface="Open Sans Light" pitchFamily="2" charset="0"/>
              </a:rPr>
              <a:t>Cell</a:t>
            </a:r>
            <a:r>
              <a:rPr lang="es-ES" sz="1400" dirty="0">
                <a:solidFill>
                  <a:srgbClr val="4A4A4A"/>
                </a:solidFill>
                <a:latin typeface="Open Sans Light" pitchFamily="2" charset="0"/>
                <a:ea typeface="Open Sans Light" pitchFamily="2" charset="0"/>
                <a:cs typeface="Open Sans Light" pitchFamily="2" charset="0"/>
              </a:rPr>
              <a:t> </a:t>
            </a:r>
            <a:r>
              <a:rPr lang="es-ES" sz="1400" dirty="0" err="1">
                <a:solidFill>
                  <a:srgbClr val="4A4A4A"/>
                </a:solidFill>
                <a:latin typeface="Open Sans Light" pitchFamily="2" charset="0"/>
                <a:ea typeface="Open Sans Light" pitchFamily="2" charset="0"/>
                <a:cs typeface="Open Sans Light" pitchFamily="2" charset="0"/>
              </a:rPr>
              <a:t>death</a:t>
            </a:r>
            <a:r>
              <a:rPr lang="es-ES" sz="1400" dirty="0">
                <a:solidFill>
                  <a:srgbClr val="4A4A4A"/>
                </a:solidFill>
                <a:latin typeface="Open Sans Light" pitchFamily="2" charset="0"/>
                <a:ea typeface="Open Sans Light" pitchFamily="2" charset="0"/>
                <a:cs typeface="Open Sans Light" pitchFamily="2" charset="0"/>
              </a:rPr>
              <a:t> </a:t>
            </a:r>
            <a:r>
              <a:rPr lang="es-ES" sz="1400" dirty="0" err="1">
                <a:solidFill>
                  <a:srgbClr val="4A4A4A"/>
                </a:solidFill>
                <a:latin typeface="Open Sans Light" pitchFamily="2" charset="0"/>
                <a:ea typeface="Open Sans Light" pitchFamily="2" charset="0"/>
                <a:cs typeface="Open Sans Light" pitchFamily="2" charset="0"/>
              </a:rPr>
              <a:t>or</a:t>
            </a:r>
            <a:r>
              <a:rPr lang="es-ES" sz="1400" dirty="0">
                <a:solidFill>
                  <a:srgbClr val="4A4A4A"/>
                </a:solidFill>
                <a:latin typeface="Open Sans Light" pitchFamily="2" charset="0"/>
                <a:ea typeface="Open Sans Light" pitchFamily="2" charset="0"/>
                <a:cs typeface="Open Sans Light" pitchFamily="2" charset="0"/>
              </a:rPr>
              <a:t> </a:t>
            </a:r>
            <a:r>
              <a:rPr lang="es-ES" sz="1400" dirty="0" err="1">
                <a:solidFill>
                  <a:srgbClr val="4A4A4A"/>
                </a:solidFill>
                <a:latin typeface="Open Sans Light" pitchFamily="2" charset="0"/>
                <a:ea typeface="Open Sans Light" pitchFamily="2" charset="0"/>
                <a:cs typeface="Open Sans Light" pitchFamily="2" charset="0"/>
              </a:rPr>
              <a:t>Cancer</a:t>
            </a:r>
            <a:endParaRPr lang="en-GB" sz="1400" dirty="0">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334968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C5D3EB82-31EB-8C45-BE0F-2A9E1B0DFE99}"/>
              </a:ext>
            </a:extLst>
          </p:cNvPr>
          <p:cNvSpPr>
            <a:spLocks noGrp="1"/>
          </p:cNvSpPr>
          <p:nvPr>
            <p:ph type="sldNum" sz="quarter" idx="12"/>
          </p:nvPr>
        </p:nvSpPr>
        <p:spPr/>
        <p:txBody>
          <a:bodyPr/>
          <a:lstStyle/>
          <a:p>
            <a:fld id="{6E8EC887-8223-D342-9560-5AEA6C858B76}" type="slidenum">
              <a:rPr lang="es-SE" smtClean="0"/>
              <a:t>8</a:t>
            </a:fld>
            <a:endParaRPr lang="es-SE"/>
          </a:p>
        </p:txBody>
      </p:sp>
      <p:pic>
        <p:nvPicPr>
          <p:cNvPr id="6146" name="Picture 2" descr="Therapeutics Data Commons - TDC">
            <a:extLst>
              <a:ext uri="{FF2B5EF4-FFF2-40B4-BE49-F238E27FC236}">
                <a16:creationId xmlns:a16="http://schemas.microsoft.com/office/drawing/2014/main" id="{307F7FAE-7E06-6B41-9E71-AC347EAC2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596" y="2038638"/>
            <a:ext cx="3231716" cy="5015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a:extLst>
              <a:ext uri="{FF2B5EF4-FFF2-40B4-BE49-F238E27FC236}">
                <a16:creationId xmlns:a16="http://schemas.microsoft.com/office/drawing/2014/main" id="{1ED0C049-7561-9F4A-A263-7C5ED04701BE}"/>
              </a:ext>
            </a:extLst>
          </p:cNvPr>
          <p:cNvGrpSpPr/>
          <p:nvPr/>
        </p:nvGrpSpPr>
        <p:grpSpPr>
          <a:xfrm>
            <a:off x="9696222" y="531597"/>
            <a:ext cx="1826106" cy="685716"/>
            <a:chOff x="9116818" y="742950"/>
            <a:chExt cx="1826106" cy="685716"/>
          </a:xfrm>
        </p:grpSpPr>
        <p:pic>
          <p:nvPicPr>
            <p:cNvPr id="7" name="Picture 2" descr="Logotype | Chalmers">
              <a:extLst>
                <a:ext uri="{FF2B5EF4-FFF2-40B4-BE49-F238E27FC236}">
                  <a16:creationId xmlns:a16="http://schemas.microsoft.com/office/drawing/2014/main" id="{7F0DD490-4711-5647-9D6B-2F1502A7C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49DD2B8B-3716-B84F-BE05-D6654418823B}"/>
                </a:ext>
              </a:extLst>
            </p:cNvPr>
            <p:cNvPicPr>
              <a:picLocks noChangeAspect="1"/>
            </p:cNvPicPr>
            <p:nvPr/>
          </p:nvPicPr>
          <p:blipFill>
            <a:blip r:embed="rId5"/>
            <a:stretch>
              <a:fillRect/>
            </a:stretch>
          </p:blipFill>
          <p:spPr>
            <a:xfrm>
              <a:off x="10257208" y="742950"/>
              <a:ext cx="685716" cy="685716"/>
            </a:xfrm>
            <a:prstGeom prst="rect">
              <a:avLst/>
            </a:prstGeom>
          </p:spPr>
        </p:pic>
      </p:grpSp>
      <p:sp>
        <p:nvSpPr>
          <p:cNvPr id="12" name="TextBox 38">
            <a:extLst>
              <a:ext uri="{FF2B5EF4-FFF2-40B4-BE49-F238E27FC236}">
                <a16:creationId xmlns:a16="http://schemas.microsoft.com/office/drawing/2014/main" id="{984019EC-FA0E-2B4E-AB97-282EB99A6119}"/>
              </a:ext>
            </a:extLst>
          </p:cNvPr>
          <p:cNvSpPr txBox="1"/>
          <p:nvPr/>
        </p:nvSpPr>
        <p:spPr>
          <a:xfrm>
            <a:off x="1478070" y="3119636"/>
            <a:ext cx="4135188" cy="1593937"/>
          </a:xfrm>
          <a:prstGeom prst="rect">
            <a:avLst/>
          </a:prstGeom>
          <a:noFill/>
        </p:spPr>
        <p:txBody>
          <a:bodyPr wrap="square" rtlCol="0">
            <a:noAutofit/>
          </a:bodyPr>
          <a:lstStyle/>
          <a:p>
            <a:r>
              <a:rPr lang="es-ES" sz="1600" dirty="0" err="1">
                <a:solidFill>
                  <a:srgbClr val="4A4A4A"/>
                </a:solidFill>
                <a:latin typeface="Montserrat" pitchFamily="2" charset="77"/>
              </a:rPr>
              <a:t>Therapeutics</a:t>
            </a:r>
            <a:r>
              <a:rPr lang="es-ES" sz="1600" dirty="0">
                <a:solidFill>
                  <a:srgbClr val="4A4A4A"/>
                </a:solidFill>
                <a:latin typeface="Montserrat" pitchFamily="2" charset="77"/>
              </a:rPr>
              <a:t> Data </a:t>
            </a:r>
            <a:r>
              <a:rPr lang="es-ES" sz="1600" dirty="0" err="1">
                <a:solidFill>
                  <a:srgbClr val="4A4A4A"/>
                </a:solidFill>
                <a:latin typeface="Montserrat" pitchFamily="2" charset="77"/>
              </a:rPr>
              <a:t>Commons</a:t>
            </a:r>
            <a:r>
              <a:rPr lang="es-ES" sz="1600" dirty="0">
                <a:solidFill>
                  <a:srgbClr val="4A4A4A"/>
                </a:solidFill>
                <a:latin typeface="Montserrat" pitchFamily="2" charset="77"/>
              </a:rPr>
              <a:t> (TDC) </a:t>
            </a:r>
            <a:r>
              <a:rPr lang="es-ES" sz="1600" dirty="0" err="1">
                <a:solidFill>
                  <a:srgbClr val="4A4A4A"/>
                </a:solidFill>
                <a:latin typeface="Montserrat" pitchFamily="2" charset="77"/>
              </a:rPr>
              <a:t>is</a:t>
            </a:r>
            <a:r>
              <a:rPr lang="es-ES" sz="1600" dirty="0">
                <a:solidFill>
                  <a:srgbClr val="4A4A4A"/>
                </a:solidFill>
                <a:latin typeface="Montserrat" pitchFamily="2" charset="77"/>
              </a:rPr>
              <a:t> </a:t>
            </a:r>
            <a:r>
              <a:rPr lang="es-ES" sz="1600" dirty="0" err="1">
                <a:solidFill>
                  <a:srgbClr val="4A4A4A"/>
                </a:solidFill>
                <a:latin typeface="Montserrat" pitchFamily="2" charset="77"/>
              </a:rPr>
              <a:t>an</a:t>
            </a:r>
            <a:r>
              <a:rPr lang="es-ES" sz="1600" dirty="0">
                <a:solidFill>
                  <a:srgbClr val="4A4A4A"/>
                </a:solidFill>
                <a:latin typeface="Montserrat" pitchFamily="2" charset="77"/>
              </a:rPr>
              <a:t> open-</a:t>
            </a:r>
            <a:r>
              <a:rPr lang="es-ES" sz="1600" dirty="0" err="1">
                <a:solidFill>
                  <a:srgbClr val="4A4A4A"/>
                </a:solidFill>
                <a:latin typeface="Montserrat" pitchFamily="2" charset="77"/>
              </a:rPr>
              <a:t>science</a:t>
            </a:r>
            <a:r>
              <a:rPr lang="es-ES" sz="1600" dirty="0">
                <a:solidFill>
                  <a:srgbClr val="4A4A4A"/>
                </a:solidFill>
                <a:latin typeface="Montserrat" pitchFamily="2" charset="77"/>
              </a:rPr>
              <a:t> </a:t>
            </a:r>
            <a:r>
              <a:rPr lang="es-ES" sz="1600" dirty="0" err="1">
                <a:solidFill>
                  <a:srgbClr val="4A4A4A"/>
                </a:solidFill>
                <a:latin typeface="Montserrat" pitchFamily="2" charset="77"/>
              </a:rPr>
              <a:t>platform</a:t>
            </a:r>
            <a:r>
              <a:rPr lang="es-ES" sz="1600" dirty="0">
                <a:solidFill>
                  <a:srgbClr val="4A4A4A"/>
                </a:solidFill>
                <a:latin typeface="Montserrat" pitchFamily="2" charset="77"/>
              </a:rPr>
              <a:t> </a:t>
            </a:r>
            <a:r>
              <a:rPr lang="es-ES" sz="1600" dirty="0" err="1">
                <a:solidFill>
                  <a:srgbClr val="4A4A4A"/>
                </a:solidFill>
                <a:latin typeface="Montserrat" pitchFamily="2" charset="77"/>
              </a:rPr>
              <a:t>with</a:t>
            </a:r>
            <a:r>
              <a:rPr lang="es-ES" sz="1600" dirty="0">
                <a:solidFill>
                  <a:srgbClr val="4A4A4A"/>
                </a:solidFill>
                <a:latin typeface="Montserrat" pitchFamily="2" charset="77"/>
              </a:rPr>
              <a:t> AI/ML-</a:t>
            </a:r>
            <a:r>
              <a:rPr lang="es-ES" sz="1600" dirty="0" err="1">
                <a:solidFill>
                  <a:srgbClr val="4A4A4A"/>
                </a:solidFill>
                <a:latin typeface="Montserrat" pitchFamily="2" charset="77"/>
              </a:rPr>
              <a:t>ready</a:t>
            </a:r>
            <a:r>
              <a:rPr lang="es-ES" sz="1600" dirty="0">
                <a:solidFill>
                  <a:srgbClr val="4A4A4A"/>
                </a:solidFill>
                <a:latin typeface="Montserrat" pitchFamily="2" charset="77"/>
              </a:rPr>
              <a:t> </a:t>
            </a:r>
            <a:r>
              <a:rPr lang="es-ES" sz="1600" dirty="0" err="1">
                <a:solidFill>
                  <a:srgbClr val="4A4A4A"/>
                </a:solidFill>
                <a:latin typeface="Montserrat" pitchFamily="2" charset="77"/>
              </a:rPr>
              <a:t>datasets</a:t>
            </a:r>
            <a:r>
              <a:rPr lang="es-ES" sz="1600" dirty="0">
                <a:solidFill>
                  <a:srgbClr val="4A4A4A"/>
                </a:solidFill>
                <a:latin typeface="Montserrat" pitchFamily="2" charset="77"/>
              </a:rPr>
              <a:t> and </a:t>
            </a:r>
            <a:r>
              <a:rPr lang="es-ES" sz="1600" dirty="0" err="1">
                <a:solidFill>
                  <a:srgbClr val="4A4A4A"/>
                </a:solidFill>
                <a:latin typeface="Montserrat" pitchFamily="2" charset="77"/>
              </a:rPr>
              <a:t>learning</a:t>
            </a:r>
            <a:r>
              <a:rPr lang="es-ES" sz="1600" dirty="0">
                <a:solidFill>
                  <a:srgbClr val="4A4A4A"/>
                </a:solidFill>
                <a:latin typeface="Montserrat" pitchFamily="2" charset="77"/>
              </a:rPr>
              <a:t> </a:t>
            </a:r>
            <a:r>
              <a:rPr lang="es-ES" sz="1600" dirty="0" err="1">
                <a:solidFill>
                  <a:srgbClr val="4A4A4A"/>
                </a:solidFill>
                <a:latin typeface="Montserrat" pitchFamily="2" charset="77"/>
              </a:rPr>
              <a:t>tasks</a:t>
            </a:r>
            <a:r>
              <a:rPr lang="es-ES" sz="1600" dirty="0">
                <a:solidFill>
                  <a:srgbClr val="4A4A4A"/>
                </a:solidFill>
                <a:latin typeface="Montserrat" pitchFamily="2" charset="77"/>
              </a:rPr>
              <a:t> </a:t>
            </a:r>
            <a:r>
              <a:rPr lang="es-ES" sz="1600" dirty="0" err="1">
                <a:solidFill>
                  <a:srgbClr val="4A4A4A"/>
                </a:solidFill>
                <a:latin typeface="Montserrat" pitchFamily="2" charset="77"/>
              </a:rPr>
              <a:t>for</a:t>
            </a:r>
            <a:r>
              <a:rPr lang="es-ES" sz="1600" dirty="0">
                <a:solidFill>
                  <a:srgbClr val="4A4A4A"/>
                </a:solidFill>
                <a:latin typeface="Montserrat" pitchFamily="2" charset="77"/>
              </a:rPr>
              <a:t> </a:t>
            </a:r>
            <a:r>
              <a:rPr lang="es-ES" sz="1600" dirty="0" err="1">
                <a:solidFill>
                  <a:srgbClr val="4A4A4A"/>
                </a:solidFill>
                <a:latin typeface="Montserrat" pitchFamily="2" charset="77"/>
              </a:rPr>
              <a:t>therapeutics</a:t>
            </a:r>
            <a:r>
              <a:rPr lang="es-ES" sz="1600" dirty="0">
                <a:solidFill>
                  <a:srgbClr val="4A4A4A"/>
                </a:solidFill>
                <a:latin typeface="Montserrat" pitchFamily="2" charset="77"/>
              </a:rPr>
              <a:t>, </a:t>
            </a:r>
            <a:r>
              <a:rPr lang="es-ES" sz="1600" dirty="0" err="1">
                <a:solidFill>
                  <a:srgbClr val="4A4A4A"/>
                </a:solidFill>
                <a:latin typeface="Montserrat" pitchFamily="2" charset="77"/>
              </a:rPr>
              <a:t>spanning</a:t>
            </a:r>
            <a:r>
              <a:rPr lang="es-ES" sz="1600" dirty="0">
                <a:solidFill>
                  <a:srgbClr val="4A4A4A"/>
                </a:solidFill>
                <a:latin typeface="Montserrat" pitchFamily="2" charset="77"/>
              </a:rPr>
              <a:t> </a:t>
            </a:r>
            <a:r>
              <a:rPr lang="es-ES" sz="1600" dirty="0" err="1">
                <a:solidFill>
                  <a:srgbClr val="4A4A4A"/>
                </a:solidFill>
                <a:latin typeface="Montserrat" pitchFamily="2" charset="77"/>
              </a:rPr>
              <a:t>the</a:t>
            </a:r>
            <a:r>
              <a:rPr lang="es-ES" sz="1600" dirty="0">
                <a:solidFill>
                  <a:srgbClr val="4A4A4A"/>
                </a:solidFill>
                <a:latin typeface="Montserrat" pitchFamily="2" charset="77"/>
              </a:rPr>
              <a:t> </a:t>
            </a:r>
            <a:r>
              <a:rPr lang="es-ES" sz="1600" dirty="0" err="1">
                <a:solidFill>
                  <a:srgbClr val="4A4A4A"/>
                </a:solidFill>
                <a:latin typeface="Montserrat" pitchFamily="2" charset="77"/>
              </a:rPr>
              <a:t>discovery</a:t>
            </a:r>
            <a:r>
              <a:rPr lang="es-ES" sz="1600" dirty="0">
                <a:solidFill>
                  <a:srgbClr val="4A4A4A"/>
                </a:solidFill>
                <a:latin typeface="Montserrat" pitchFamily="2" charset="77"/>
              </a:rPr>
              <a:t> and </a:t>
            </a:r>
            <a:r>
              <a:rPr lang="es-ES" sz="1600" dirty="0" err="1">
                <a:solidFill>
                  <a:srgbClr val="4A4A4A"/>
                </a:solidFill>
                <a:latin typeface="Montserrat" pitchFamily="2" charset="77"/>
              </a:rPr>
              <a:t>development</a:t>
            </a:r>
            <a:r>
              <a:rPr lang="es-ES" sz="1600" dirty="0">
                <a:solidFill>
                  <a:srgbClr val="4A4A4A"/>
                </a:solidFill>
                <a:latin typeface="Montserrat" pitchFamily="2" charset="77"/>
              </a:rPr>
              <a:t> of </a:t>
            </a:r>
            <a:r>
              <a:rPr lang="es-ES" sz="1600" dirty="0" err="1">
                <a:solidFill>
                  <a:srgbClr val="4A4A4A"/>
                </a:solidFill>
                <a:latin typeface="Montserrat" pitchFamily="2" charset="77"/>
              </a:rPr>
              <a:t>safe</a:t>
            </a:r>
            <a:r>
              <a:rPr lang="es-ES" sz="1600" dirty="0">
                <a:solidFill>
                  <a:srgbClr val="4A4A4A"/>
                </a:solidFill>
                <a:latin typeface="Montserrat" pitchFamily="2" charset="77"/>
              </a:rPr>
              <a:t> and </a:t>
            </a:r>
            <a:r>
              <a:rPr lang="es-ES" sz="1600" dirty="0" err="1">
                <a:solidFill>
                  <a:srgbClr val="4A4A4A"/>
                </a:solidFill>
                <a:latin typeface="Montserrat" pitchFamily="2" charset="77"/>
              </a:rPr>
              <a:t>effective</a:t>
            </a:r>
            <a:r>
              <a:rPr lang="es-ES" sz="1600" dirty="0">
                <a:solidFill>
                  <a:srgbClr val="4A4A4A"/>
                </a:solidFill>
                <a:latin typeface="Montserrat" pitchFamily="2" charset="77"/>
              </a:rPr>
              <a:t> medicines.*</a:t>
            </a:r>
            <a:endPar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CuadroTexto 10">
            <a:extLst>
              <a:ext uri="{FF2B5EF4-FFF2-40B4-BE49-F238E27FC236}">
                <a16:creationId xmlns:a16="http://schemas.microsoft.com/office/drawing/2014/main" id="{F74F6B8C-E7AB-1A46-9012-83F5061F461A}"/>
              </a:ext>
            </a:extLst>
          </p:cNvPr>
          <p:cNvSpPr txBox="1"/>
          <p:nvPr/>
        </p:nvSpPr>
        <p:spPr>
          <a:xfrm>
            <a:off x="1494927" y="6336952"/>
            <a:ext cx="1770036" cy="276999"/>
          </a:xfrm>
          <a:prstGeom prst="rect">
            <a:avLst/>
          </a:prstGeom>
          <a:noFill/>
        </p:spPr>
        <p:txBody>
          <a:bodyPr wrap="none" rtlCol="0">
            <a:spAutoFit/>
          </a:bodyPr>
          <a:lstStyle/>
          <a:p>
            <a:r>
              <a:rPr lang="en-GB" sz="1200" b="1" dirty="0"/>
              <a:t>* https://</a:t>
            </a:r>
            <a:r>
              <a:rPr lang="en-GB" sz="1200" b="1" dirty="0" err="1"/>
              <a:t>tdcommons.ai</a:t>
            </a:r>
            <a:r>
              <a:rPr lang="en-GB" sz="1200" b="1" dirty="0"/>
              <a:t>/</a:t>
            </a:r>
          </a:p>
        </p:txBody>
      </p:sp>
      <p:graphicFrame>
        <p:nvGraphicFramePr>
          <p:cNvPr id="13" name="Tabla 13">
            <a:extLst>
              <a:ext uri="{FF2B5EF4-FFF2-40B4-BE49-F238E27FC236}">
                <a16:creationId xmlns:a16="http://schemas.microsoft.com/office/drawing/2014/main" id="{DF5E4535-122C-DA4C-B42B-26E1E8EE3480}"/>
              </a:ext>
            </a:extLst>
          </p:cNvPr>
          <p:cNvGraphicFramePr>
            <a:graphicFrameLocks noGrp="1"/>
          </p:cNvGraphicFramePr>
          <p:nvPr>
            <p:extLst>
              <p:ext uri="{D42A27DB-BD31-4B8C-83A1-F6EECF244321}">
                <p14:modId xmlns:p14="http://schemas.microsoft.com/office/powerpoint/2010/main" val="2393027476"/>
              </p:ext>
            </p:extLst>
          </p:nvPr>
        </p:nvGraphicFramePr>
        <p:xfrm>
          <a:off x="6375748" y="1934952"/>
          <a:ext cx="5139498" cy="3432050"/>
        </p:xfrm>
        <a:graphic>
          <a:graphicData uri="http://schemas.openxmlformats.org/drawingml/2006/table">
            <a:tbl>
              <a:tblPr firstRow="1" bandRow="1">
                <a:tableStyleId>{5C22544A-7EE6-4342-B048-85BDC9FD1C3A}</a:tableStyleId>
              </a:tblPr>
              <a:tblGrid>
                <a:gridCol w="1713166">
                  <a:extLst>
                    <a:ext uri="{9D8B030D-6E8A-4147-A177-3AD203B41FA5}">
                      <a16:colId xmlns:a16="http://schemas.microsoft.com/office/drawing/2014/main" val="1725226973"/>
                    </a:ext>
                  </a:extLst>
                </a:gridCol>
                <a:gridCol w="1713166">
                  <a:extLst>
                    <a:ext uri="{9D8B030D-6E8A-4147-A177-3AD203B41FA5}">
                      <a16:colId xmlns:a16="http://schemas.microsoft.com/office/drawing/2014/main" val="2908237863"/>
                    </a:ext>
                  </a:extLst>
                </a:gridCol>
                <a:gridCol w="1713166">
                  <a:extLst>
                    <a:ext uri="{9D8B030D-6E8A-4147-A177-3AD203B41FA5}">
                      <a16:colId xmlns:a16="http://schemas.microsoft.com/office/drawing/2014/main" val="1425752956"/>
                    </a:ext>
                  </a:extLst>
                </a:gridCol>
              </a:tblGrid>
              <a:tr h="686410">
                <a:tc>
                  <a:txBody>
                    <a:bodyPr/>
                    <a:lstStyle/>
                    <a:p>
                      <a:pPr algn="ctr"/>
                      <a:r>
                        <a:rPr lang="en-GB" dirty="0"/>
                        <a:t>Property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Number of data points</a:t>
                      </a:r>
                    </a:p>
                  </a:txBody>
                  <a:tcPr anchor="ctr"/>
                </a:tc>
                <a:tc>
                  <a:txBody>
                    <a:bodyPr/>
                    <a:lstStyle/>
                    <a:p>
                      <a:pPr algn="ctr"/>
                      <a:r>
                        <a:rPr lang="en-GB" dirty="0"/>
                        <a:t>ML task </a:t>
                      </a:r>
                    </a:p>
                  </a:txBody>
                  <a:tcPr anchor="ctr"/>
                </a:tc>
                <a:extLst>
                  <a:ext uri="{0D108BD9-81ED-4DB2-BD59-A6C34878D82A}">
                    <a16:rowId xmlns:a16="http://schemas.microsoft.com/office/drawing/2014/main" val="2031630184"/>
                  </a:ext>
                </a:extLst>
              </a:tr>
              <a:tr h="686410">
                <a:tc>
                  <a:txBody>
                    <a:bodyPr/>
                    <a:lstStyle/>
                    <a:p>
                      <a:pPr algn="l"/>
                      <a:r>
                        <a:rPr lang="en-GB" dirty="0"/>
                        <a:t>Solubility</a:t>
                      </a:r>
                    </a:p>
                  </a:txBody>
                  <a:tcPr anchor="ctr"/>
                </a:tc>
                <a:tc>
                  <a:txBody>
                    <a:bodyPr/>
                    <a:lstStyle/>
                    <a:p>
                      <a:pPr algn="ctr"/>
                      <a:r>
                        <a:rPr lang="en-GB" dirty="0"/>
                        <a:t>9982</a:t>
                      </a:r>
                    </a:p>
                  </a:txBody>
                  <a:tcPr anchor="ctr"/>
                </a:tc>
                <a:tc>
                  <a:txBody>
                    <a:bodyPr/>
                    <a:lstStyle/>
                    <a:p>
                      <a:r>
                        <a:rPr lang="en-GB" dirty="0"/>
                        <a:t>Regression</a:t>
                      </a:r>
                    </a:p>
                  </a:txBody>
                  <a:tcPr anchor="ctr"/>
                </a:tc>
                <a:extLst>
                  <a:ext uri="{0D108BD9-81ED-4DB2-BD59-A6C34878D82A}">
                    <a16:rowId xmlns:a16="http://schemas.microsoft.com/office/drawing/2014/main" val="127819635"/>
                  </a:ext>
                </a:extLst>
              </a:tr>
              <a:tr h="686410">
                <a:tc>
                  <a:txBody>
                    <a:bodyPr/>
                    <a:lstStyle/>
                    <a:p>
                      <a:pPr algn="l"/>
                      <a:r>
                        <a:rPr lang="en-GB" dirty="0" err="1"/>
                        <a:t>hERG</a:t>
                      </a:r>
                      <a:endParaRPr lang="en-GB" dirty="0"/>
                    </a:p>
                  </a:txBody>
                  <a:tcPr anchor="ctr"/>
                </a:tc>
                <a:tc>
                  <a:txBody>
                    <a:bodyPr/>
                    <a:lstStyle/>
                    <a:p>
                      <a:pPr algn="ctr"/>
                      <a:r>
                        <a:rPr lang="en-GB" dirty="0"/>
                        <a:t>648</a:t>
                      </a:r>
                    </a:p>
                  </a:txBody>
                  <a:tcPr anchor="ctr"/>
                </a:tc>
                <a:tc>
                  <a:txBody>
                    <a:bodyPr/>
                    <a:lstStyle/>
                    <a:p>
                      <a:r>
                        <a:rPr lang="en-GB" dirty="0"/>
                        <a:t>Binary classification</a:t>
                      </a:r>
                    </a:p>
                  </a:txBody>
                  <a:tcPr anchor="ctr"/>
                </a:tc>
                <a:extLst>
                  <a:ext uri="{0D108BD9-81ED-4DB2-BD59-A6C34878D82A}">
                    <a16:rowId xmlns:a16="http://schemas.microsoft.com/office/drawing/2014/main" val="2581282921"/>
                  </a:ext>
                </a:extLst>
              </a:tr>
              <a:tr h="686410">
                <a:tc>
                  <a:txBody>
                    <a:bodyPr/>
                    <a:lstStyle/>
                    <a:p>
                      <a:pPr algn="l"/>
                      <a:r>
                        <a:rPr lang="en-GB" dirty="0"/>
                        <a:t>Lipophilicity</a:t>
                      </a:r>
                    </a:p>
                  </a:txBody>
                  <a:tcPr anchor="ctr"/>
                </a:tc>
                <a:tc>
                  <a:txBody>
                    <a:bodyPr/>
                    <a:lstStyle/>
                    <a:p>
                      <a:pPr algn="ctr"/>
                      <a:r>
                        <a:rPr lang="en-GB" dirty="0"/>
                        <a:t>4200</a:t>
                      </a:r>
                    </a:p>
                  </a:txBody>
                  <a:tcPr anchor="ctr"/>
                </a:tc>
                <a:tc>
                  <a:txBody>
                    <a:bodyPr/>
                    <a:lstStyle/>
                    <a:p>
                      <a:r>
                        <a:rPr lang="en-GB" dirty="0"/>
                        <a:t>Regression</a:t>
                      </a:r>
                    </a:p>
                  </a:txBody>
                  <a:tcPr anchor="ctr"/>
                </a:tc>
                <a:extLst>
                  <a:ext uri="{0D108BD9-81ED-4DB2-BD59-A6C34878D82A}">
                    <a16:rowId xmlns:a16="http://schemas.microsoft.com/office/drawing/2014/main" val="4289397968"/>
                  </a:ext>
                </a:extLst>
              </a:tr>
              <a:tr h="686410">
                <a:tc>
                  <a:txBody>
                    <a:bodyPr/>
                    <a:lstStyle/>
                    <a:p>
                      <a:pPr algn="l"/>
                      <a:r>
                        <a:rPr lang="en-GB" dirty="0"/>
                        <a:t>AMES mutagenicity</a:t>
                      </a:r>
                    </a:p>
                  </a:txBody>
                  <a:tcPr anchor="ctr"/>
                </a:tc>
                <a:tc>
                  <a:txBody>
                    <a:bodyPr/>
                    <a:lstStyle/>
                    <a:p>
                      <a:pPr algn="ctr"/>
                      <a:r>
                        <a:rPr lang="en-GB" dirty="0"/>
                        <a:t>7255</a:t>
                      </a:r>
                    </a:p>
                  </a:txBody>
                  <a:tcPr anchor="ctr"/>
                </a:tc>
                <a:tc>
                  <a:txBody>
                    <a:bodyPr/>
                    <a:lstStyle/>
                    <a:p>
                      <a:r>
                        <a:rPr lang="en-GB" dirty="0"/>
                        <a:t>Binary classification</a:t>
                      </a:r>
                    </a:p>
                  </a:txBody>
                  <a:tcPr anchor="ctr"/>
                </a:tc>
                <a:extLst>
                  <a:ext uri="{0D108BD9-81ED-4DB2-BD59-A6C34878D82A}">
                    <a16:rowId xmlns:a16="http://schemas.microsoft.com/office/drawing/2014/main" val="3617927882"/>
                  </a:ext>
                </a:extLst>
              </a:tr>
            </a:tbl>
          </a:graphicData>
        </a:graphic>
      </p:graphicFrame>
      <p:sp>
        <p:nvSpPr>
          <p:cNvPr id="19" name="Rectángulo 18">
            <a:extLst>
              <a:ext uri="{FF2B5EF4-FFF2-40B4-BE49-F238E27FC236}">
                <a16:creationId xmlns:a16="http://schemas.microsoft.com/office/drawing/2014/main" id="{935076FF-F480-1147-9536-ACDAF8EF1E11}"/>
              </a:ext>
            </a:extLst>
          </p:cNvPr>
          <p:cNvSpPr/>
          <p:nvPr/>
        </p:nvSpPr>
        <p:spPr>
          <a:xfrm>
            <a:off x="6237962" y="3916604"/>
            <a:ext cx="5386191" cy="1619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Conector recto 20">
            <a:extLst>
              <a:ext uri="{FF2B5EF4-FFF2-40B4-BE49-F238E27FC236}">
                <a16:creationId xmlns:a16="http://schemas.microsoft.com/office/drawing/2014/main" id="{3CFBE1DF-0619-754D-B6FC-F1CC45DF1ECB}"/>
              </a:ext>
            </a:extLst>
          </p:cNvPr>
          <p:cNvCxnSpPr>
            <a:cxnSpLocks/>
          </p:cNvCxnSpPr>
          <p:nvPr/>
        </p:nvCxnSpPr>
        <p:spPr>
          <a:xfrm>
            <a:off x="10173431" y="6007034"/>
            <a:ext cx="23799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08B9715C-94D9-5240-901D-A12A516F6B94}"/>
              </a:ext>
            </a:extLst>
          </p:cNvPr>
          <p:cNvSpPr txBox="1"/>
          <p:nvPr/>
        </p:nvSpPr>
        <p:spPr>
          <a:xfrm>
            <a:off x="10411426" y="5803980"/>
            <a:ext cx="942374" cy="369332"/>
          </a:xfrm>
          <a:prstGeom prst="rect">
            <a:avLst/>
          </a:prstGeom>
          <a:noFill/>
        </p:spPr>
        <p:txBody>
          <a:bodyPr wrap="none" rtlCol="0">
            <a:spAutoFit/>
          </a:bodyPr>
          <a:lstStyle/>
          <a:p>
            <a:r>
              <a:rPr lang="en-GB" dirty="0"/>
              <a:t>Group 2</a:t>
            </a:r>
          </a:p>
        </p:txBody>
      </p:sp>
      <p:sp>
        <p:nvSpPr>
          <p:cNvPr id="15" name="CuadroTexto 14">
            <a:extLst>
              <a:ext uri="{FF2B5EF4-FFF2-40B4-BE49-F238E27FC236}">
                <a16:creationId xmlns:a16="http://schemas.microsoft.com/office/drawing/2014/main" id="{52F07B18-1BED-6547-809B-E1F9FD7582DF}"/>
              </a:ext>
            </a:extLst>
          </p:cNvPr>
          <p:cNvSpPr txBox="1"/>
          <p:nvPr/>
        </p:nvSpPr>
        <p:spPr>
          <a:xfrm>
            <a:off x="1490597" y="769909"/>
            <a:ext cx="4308954" cy="584775"/>
          </a:xfrm>
          <a:prstGeom prst="rect">
            <a:avLst/>
          </a:prstGeom>
          <a:noFill/>
        </p:spPr>
        <p:txBody>
          <a:bodyPr wrap="square" rtlCol="0">
            <a:spAutoFit/>
          </a:bodyPr>
          <a:lstStyle/>
          <a:p>
            <a:r>
              <a:rPr lang="en-GB" sz="3200" b="1" dirty="0">
                <a:latin typeface="Chronicle Display Black" pitchFamily="2" charset="0"/>
              </a:rPr>
              <a:t>Dataset</a:t>
            </a:r>
          </a:p>
        </p:txBody>
      </p:sp>
    </p:spTree>
    <p:extLst>
      <p:ext uri="{BB962C8B-B14F-4D97-AF65-F5344CB8AC3E}">
        <p14:creationId xmlns:p14="http://schemas.microsoft.com/office/powerpoint/2010/main" val="3278494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A54F5B1C-E476-8546-88FA-A36EE0DDA825}"/>
              </a:ext>
            </a:extLst>
          </p:cNvPr>
          <p:cNvSpPr>
            <a:spLocks noGrp="1"/>
          </p:cNvSpPr>
          <p:nvPr>
            <p:ph type="sldNum" sz="quarter" idx="12"/>
          </p:nvPr>
        </p:nvSpPr>
        <p:spPr/>
        <p:txBody>
          <a:bodyPr/>
          <a:lstStyle/>
          <a:p>
            <a:fld id="{6E8EC887-8223-D342-9560-5AEA6C858B76}" type="slidenum">
              <a:rPr lang="es-SE" smtClean="0"/>
              <a:t>9</a:t>
            </a:fld>
            <a:endParaRPr lang="es-SE"/>
          </a:p>
        </p:txBody>
      </p:sp>
      <p:grpSp>
        <p:nvGrpSpPr>
          <p:cNvPr id="8" name="Grupo 7">
            <a:extLst>
              <a:ext uri="{FF2B5EF4-FFF2-40B4-BE49-F238E27FC236}">
                <a16:creationId xmlns:a16="http://schemas.microsoft.com/office/drawing/2014/main" id="{E3E2EE6D-726E-4E47-88E5-D409CDF9138D}"/>
              </a:ext>
            </a:extLst>
          </p:cNvPr>
          <p:cNvGrpSpPr/>
          <p:nvPr/>
        </p:nvGrpSpPr>
        <p:grpSpPr>
          <a:xfrm>
            <a:off x="9696222" y="531597"/>
            <a:ext cx="1826106" cy="685716"/>
            <a:chOff x="9116818" y="742950"/>
            <a:chExt cx="1826106" cy="685716"/>
          </a:xfrm>
        </p:grpSpPr>
        <p:pic>
          <p:nvPicPr>
            <p:cNvPr id="9" name="Picture 2" descr="Logotype | Chalmers">
              <a:extLst>
                <a:ext uri="{FF2B5EF4-FFF2-40B4-BE49-F238E27FC236}">
                  <a16:creationId xmlns:a16="http://schemas.microsoft.com/office/drawing/2014/main" id="{40D93B2C-7DEF-5B4C-AE9E-E0620A532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818" y="914027"/>
              <a:ext cx="1016737" cy="2429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1AC35BD8-E407-324E-A4D8-37BC4A928811}"/>
                </a:ext>
              </a:extLst>
            </p:cNvPr>
            <p:cNvPicPr>
              <a:picLocks noChangeAspect="1"/>
            </p:cNvPicPr>
            <p:nvPr/>
          </p:nvPicPr>
          <p:blipFill>
            <a:blip r:embed="rId4"/>
            <a:stretch>
              <a:fillRect/>
            </a:stretch>
          </p:blipFill>
          <p:spPr>
            <a:xfrm>
              <a:off x="10257208" y="742950"/>
              <a:ext cx="685716" cy="685716"/>
            </a:xfrm>
            <a:prstGeom prst="rect">
              <a:avLst/>
            </a:prstGeom>
          </p:spPr>
        </p:pic>
      </p:grpSp>
      <p:sp>
        <p:nvSpPr>
          <p:cNvPr id="13" name="CuadroTexto 12">
            <a:extLst>
              <a:ext uri="{FF2B5EF4-FFF2-40B4-BE49-F238E27FC236}">
                <a16:creationId xmlns:a16="http://schemas.microsoft.com/office/drawing/2014/main" id="{9014ECDE-37D7-3542-808C-BFA83392010A}"/>
              </a:ext>
            </a:extLst>
          </p:cNvPr>
          <p:cNvSpPr txBox="1"/>
          <p:nvPr/>
        </p:nvSpPr>
        <p:spPr>
          <a:xfrm>
            <a:off x="1490597" y="769909"/>
            <a:ext cx="6218142" cy="1077218"/>
          </a:xfrm>
          <a:prstGeom prst="rect">
            <a:avLst/>
          </a:prstGeom>
          <a:noFill/>
        </p:spPr>
        <p:txBody>
          <a:bodyPr wrap="square" rtlCol="0">
            <a:spAutoFit/>
          </a:bodyPr>
          <a:lstStyle/>
          <a:p>
            <a:r>
              <a:rPr lang="en-GB" sz="3200" b="1" dirty="0">
                <a:latin typeface="Chronicle Display Black" pitchFamily="2" charset="0"/>
              </a:rPr>
              <a:t>Descriptors and molecular fingerprints</a:t>
            </a:r>
          </a:p>
        </p:txBody>
      </p:sp>
      <p:sp>
        <p:nvSpPr>
          <p:cNvPr id="11" name="CuadroTexto 10">
            <a:extLst>
              <a:ext uri="{FF2B5EF4-FFF2-40B4-BE49-F238E27FC236}">
                <a16:creationId xmlns:a16="http://schemas.microsoft.com/office/drawing/2014/main" id="{F7231685-4570-FE4E-B93F-82718FBBF136}"/>
              </a:ext>
            </a:extLst>
          </p:cNvPr>
          <p:cNvSpPr txBox="1"/>
          <p:nvPr/>
        </p:nvSpPr>
        <p:spPr>
          <a:xfrm>
            <a:off x="1490597" y="2203703"/>
            <a:ext cx="4262021" cy="2739211"/>
          </a:xfrm>
          <a:prstGeom prst="rect">
            <a:avLst/>
          </a:prstGeom>
          <a:noFill/>
        </p:spPr>
        <p:txBody>
          <a:bodyPr wrap="square">
            <a:spAutoFit/>
          </a:bodyPr>
          <a:lstStyle/>
          <a:p>
            <a:pPr rtl="0" fontAlgn="base">
              <a:spcBef>
                <a:spcPts val="0"/>
              </a:spcBef>
              <a:spcAft>
                <a:spcPts val="0"/>
              </a:spcAft>
            </a:pPr>
            <a:r>
              <a:rPr lang="es-ES" sz="1800" b="0" i="0" u="none" strike="noStrike" dirty="0" err="1">
                <a:solidFill>
                  <a:srgbClr val="000000"/>
                </a:solidFill>
                <a:effectLst/>
                <a:latin typeface="Calibri" panose="020F0502020204030204" pitchFamily="34" charset="0"/>
              </a:rPr>
              <a:t>Descriptors</a:t>
            </a:r>
            <a:r>
              <a:rPr lang="es-ES" dirty="0">
                <a:solidFill>
                  <a:srgbClr val="000000"/>
                </a:solidFill>
                <a:latin typeface="Calibri" panose="020F0502020204030204" pitchFamily="34"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Mathematical</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representations</a:t>
            </a:r>
            <a:r>
              <a:rPr lang="es-ES" sz="1400" b="0" i="0" u="none" strike="noStrike" dirty="0">
                <a:solidFill>
                  <a:srgbClr val="000000"/>
                </a:solidFill>
                <a:effectLst/>
                <a:latin typeface="Open Sans Light" pitchFamily="2" charset="0"/>
                <a:ea typeface="Open Sans Light" pitchFamily="2" charset="0"/>
                <a:cs typeface="Open Sans Light" pitchFamily="2" charset="0"/>
              </a:rPr>
              <a:t> of molecular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properties</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generated</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by</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algorithms</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p>
          <a:p>
            <a:pPr marL="285750" indent="-285750" fontAlgn="base">
              <a:buFont typeface="Arial" panose="020B0604020202020204" pitchFamily="34" charset="0"/>
              <a:buChar char="•"/>
            </a:pPr>
            <a:r>
              <a:rPr lang="es-ES" sz="1400" b="1" i="0" u="none" strike="noStrike" dirty="0">
                <a:solidFill>
                  <a:srgbClr val="000000"/>
                </a:solidFill>
                <a:effectLst/>
                <a:latin typeface="Open Sans Light" pitchFamily="2" charset="0"/>
                <a:ea typeface="Open Sans Light" pitchFamily="2" charset="0"/>
                <a:cs typeface="Open Sans Light" pitchFamily="2" charset="0"/>
              </a:rPr>
              <a:t>1D </a:t>
            </a:r>
            <a:r>
              <a:rPr lang="es-ES" sz="1400" b="1" i="0" u="none" strike="noStrike" dirty="0" err="1">
                <a:solidFill>
                  <a:srgbClr val="000000"/>
                </a:solidFill>
                <a:effectLst/>
                <a:latin typeface="Open Sans Light" pitchFamily="2" charset="0"/>
                <a:ea typeface="Open Sans Light" pitchFamily="2" charset="0"/>
                <a:cs typeface="Open Sans Light" pitchFamily="2" charset="0"/>
              </a:rPr>
              <a:t>descriptors</a:t>
            </a:r>
            <a:r>
              <a:rPr lang="es-ES" sz="1400" b="0" i="0" u="none" strike="noStrike" dirty="0">
                <a:solidFill>
                  <a:srgbClr val="000000"/>
                </a:solidFill>
                <a:effectLst/>
                <a:latin typeface="Open Sans Light" pitchFamily="2" charset="0"/>
                <a:ea typeface="Open Sans Light" pitchFamily="2" charset="0"/>
                <a:cs typeface="Open Sans Light" pitchFamily="2" charset="0"/>
              </a:rPr>
              <a:t> are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calculated</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from</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the</a:t>
            </a:r>
            <a:r>
              <a:rPr lang="es-ES" sz="1400" b="0" i="0" u="none" strike="noStrike" dirty="0">
                <a:solidFill>
                  <a:srgbClr val="000000"/>
                </a:solidFill>
                <a:effectLst/>
                <a:latin typeface="Open Sans Light" pitchFamily="2" charset="0"/>
                <a:ea typeface="Open Sans Light" pitchFamily="2" charset="0"/>
                <a:cs typeface="Open Sans Light" pitchFamily="2" charset="0"/>
              </a:rPr>
              <a:t> molecular formula of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the</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molecule</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p>
          <a:p>
            <a:pPr marL="285750" indent="-285750" algn="just" fontAlgn="base">
              <a:buFont typeface="Arial" panose="020B0604020202020204" pitchFamily="34" charset="0"/>
              <a:buChar char="•"/>
            </a:pPr>
            <a:r>
              <a:rPr lang="es-ES" sz="1400" b="1" i="0" u="none" strike="noStrike" dirty="0">
                <a:solidFill>
                  <a:srgbClr val="000000"/>
                </a:solidFill>
                <a:effectLst/>
                <a:latin typeface="Open Sans Light" pitchFamily="2" charset="0"/>
                <a:ea typeface="Open Sans Light" pitchFamily="2" charset="0"/>
                <a:cs typeface="Open Sans Light" pitchFamily="2" charset="0"/>
              </a:rPr>
              <a:t>2D </a:t>
            </a:r>
            <a:r>
              <a:rPr lang="es-ES" sz="1400" b="1" i="0" u="none" strike="noStrike" dirty="0" err="1">
                <a:solidFill>
                  <a:srgbClr val="000000"/>
                </a:solidFill>
                <a:effectLst/>
                <a:latin typeface="Open Sans Light" pitchFamily="2" charset="0"/>
                <a:ea typeface="Open Sans Light" pitchFamily="2" charset="0"/>
                <a:cs typeface="Open Sans Light" pitchFamily="2" charset="0"/>
              </a:rPr>
              <a:t>descriptors</a:t>
            </a:r>
            <a:r>
              <a:rPr lang="es-ES" sz="1400" b="0" i="0" u="none" strike="noStrike" dirty="0">
                <a:solidFill>
                  <a:srgbClr val="000000"/>
                </a:solidFill>
                <a:effectLst/>
                <a:latin typeface="Open Sans Light" pitchFamily="2" charset="0"/>
                <a:ea typeface="Open Sans Light" pitchFamily="2" charset="0"/>
                <a:cs typeface="Open Sans Light" pitchFamily="2" charset="0"/>
              </a:rPr>
              <a:t> are more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complex</a:t>
            </a:r>
            <a:r>
              <a:rPr lang="es-ES" sz="1400" b="0" i="0" u="none" strike="noStrike" dirty="0">
                <a:solidFill>
                  <a:srgbClr val="000000"/>
                </a:solidFill>
                <a:effectLst/>
                <a:latin typeface="Open Sans Light" pitchFamily="2" charset="0"/>
                <a:ea typeface="Open Sans Light" pitchFamily="2" charset="0"/>
                <a:cs typeface="Open Sans Light" pitchFamily="2" charset="0"/>
              </a:rPr>
              <a:t> and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represent</a:t>
            </a:r>
            <a:r>
              <a:rPr lang="es-ES" sz="1400" b="0" i="0" u="none" strike="noStrike" dirty="0">
                <a:solidFill>
                  <a:srgbClr val="000000"/>
                </a:solidFill>
                <a:effectLst/>
                <a:latin typeface="Open Sans Light" pitchFamily="2" charset="0"/>
                <a:ea typeface="Open Sans Light" pitchFamily="2" charset="0"/>
                <a:cs typeface="Open Sans Light" pitchFamily="2" charset="0"/>
              </a:rPr>
              <a:t> molecular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information</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regarding</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the</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size</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shape</a:t>
            </a:r>
            <a:r>
              <a:rPr lang="es-ES" sz="1400" b="0" i="0" u="none" strike="noStrike" dirty="0">
                <a:solidFill>
                  <a:srgbClr val="000000"/>
                </a:solidFill>
                <a:effectLst/>
                <a:latin typeface="Open Sans Light" pitchFamily="2" charset="0"/>
                <a:ea typeface="Open Sans Light" pitchFamily="2" charset="0"/>
                <a:cs typeface="Open Sans Light" pitchFamily="2" charset="0"/>
              </a:rPr>
              <a:t>, and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electronic</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distribution</a:t>
            </a:r>
            <a:r>
              <a:rPr lang="es-ES" sz="1400" b="0" i="0" u="none" strike="noStrike" dirty="0">
                <a:solidFill>
                  <a:srgbClr val="000000"/>
                </a:solidFill>
                <a:effectLst/>
                <a:latin typeface="Open Sans Light" pitchFamily="2" charset="0"/>
                <a:ea typeface="Open Sans Light" pitchFamily="2" charset="0"/>
                <a:cs typeface="Open Sans Light" pitchFamily="2" charset="0"/>
              </a:rPr>
              <a:t> in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the</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molecule</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p>
          <a:p>
            <a:pPr marL="285750" indent="-285750" algn="just" fontAlgn="base">
              <a:buFont typeface="Arial" panose="020B0604020202020204" pitchFamily="34" charset="0"/>
              <a:buChar char="•"/>
            </a:pPr>
            <a:r>
              <a:rPr lang="es-ES" sz="1400" b="1" i="0" u="none" strike="noStrike" dirty="0" err="1">
                <a:solidFill>
                  <a:srgbClr val="000000"/>
                </a:solidFill>
                <a:effectLst/>
                <a:latin typeface="Open Sans Light" pitchFamily="2" charset="0"/>
                <a:ea typeface="Open Sans Light" pitchFamily="2" charset="0"/>
                <a:cs typeface="Open Sans Light" pitchFamily="2" charset="0"/>
              </a:rPr>
              <a:t>The</a:t>
            </a:r>
            <a:r>
              <a:rPr lang="es-ES" sz="1400" b="1" i="0" u="none" strike="noStrike" dirty="0">
                <a:solidFill>
                  <a:srgbClr val="000000"/>
                </a:solidFill>
                <a:effectLst/>
                <a:latin typeface="Open Sans Light" pitchFamily="2" charset="0"/>
                <a:ea typeface="Open Sans Light" pitchFamily="2" charset="0"/>
                <a:cs typeface="Open Sans Light" pitchFamily="2" charset="0"/>
              </a:rPr>
              <a:t> 3D </a:t>
            </a:r>
            <a:r>
              <a:rPr lang="es-ES" sz="1400" b="1" i="0" u="none" strike="noStrike" dirty="0" err="1">
                <a:solidFill>
                  <a:srgbClr val="000000"/>
                </a:solidFill>
                <a:effectLst/>
                <a:latin typeface="Open Sans Light" pitchFamily="2" charset="0"/>
                <a:ea typeface="Open Sans Light" pitchFamily="2" charset="0"/>
                <a:cs typeface="Open Sans Light" pitchFamily="2" charset="0"/>
              </a:rPr>
              <a:t>descripto</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rs</a:t>
            </a:r>
            <a:r>
              <a:rPr lang="es-ES" sz="1400" b="0" i="0" u="none" strike="noStrike" dirty="0">
                <a:solidFill>
                  <a:srgbClr val="000000"/>
                </a:solidFill>
                <a:effectLst/>
                <a:latin typeface="Open Sans Light" pitchFamily="2" charset="0"/>
                <a:ea typeface="Open Sans Light" pitchFamily="2" charset="0"/>
                <a:cs typeface="Open Sans Light" pitchFamily="2" charset="0"/>
              </a:rPr>
              <a:t> describe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properties</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that</a:t>
            </a:r>
            <a:r>
              <a:rPr lang="es-ES" sz="1400" b="0" i="0" u="none" strike="noStrike" dirty="0">
                <a:solidFill>
                  <a:srgbClr val="000000"/>
                </a:solidFill>
                <a:effectLst/>
                <a:latin typeface="Open Sans Light" pitchFamily="2" charset="0"/>
                <a:ea typeface="Open Sans Light" pitchFamily="2" charset="0"/>
                <a:cs typeface="Open Sans Light" pitchFamily="2" charset="0"/>
              </a:rPr>
              <a:t> are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related</a:t>
            </a:r>
            <a:r>
              <a:rPr lang="es-ES" sz="1400" b="0" i="0" u="none" strike="noStrike" dirty="0">
                <a:solidFill>
                  <a:srgbClr val="000000"/>
                </a:solidFill>
                <a:effectLst/>
                <a:latin typeface="Open Sans Light" pitchFamily="2" charset="0"/>
                <a:ea typeface="Open Sans Light" pitchFamily="2" charset="0"/>
                <a:cs typeface="Open Sans Light" pitchFamily="2" charset="0"/>
              </a:rPr>
              <a:t> to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the</a:t>
            </a:r>
            <a:r>
              <a:rPr lang="es-ES" sz="1400" b="0" i="0" u="none" strike="noStrike" dirty="0">
                <a:solidFill>
                  <a:srgbClr val="000000"/>
                </a:solidFill>
                <a:effectLst/>
                <a:latin typeface="Open Sans Light" pitchFamily="2" charset="0"/>
                <a:ea typeface="Open Sans Light" pitchFamily="2" charset="0"/>
                <a:cs typeface="Open Sans Light" pitchFamily="2" charset="0"/>
              </a:rPr>
              <a:t> 3D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structure</a:t>
            </a:r>
            <a:r>
              <a:rPr lang="es-ES" sz="1400" b="0" i="0" u="none" strike="noStrike" dirty="0">
                <a:solidFill>
                  <a:srgbClr val="000000"/>
                </a:solidFill>
                <a:effectLst/>
                <a:latin typeface="Open Sans Light" pitchFamily="2" charset="0"/>
                <a:ea typeface="Open Sans Light" pitchFamily="2" charset="0"/>
                <a:cs typeface="Open Sans Light" pitchFamily="2" charset="0"/>
              </a:rPr>
              <a:t> of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the</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molecule</a:t>
            </a:r>
            <a:r>
              <a:rPr lang="es-ES" sz="1400" b="0" i="0" u="none" strike="noStrike" dirty="0">
                <a:solidFill>
                  <a:srgbClr val="000000"/>
                </a:solidFill>
                <a:effectLst/>
                <a:latin typeface="Open Sans Light" pitchFamily="2" charset="0"/>
                <a:ea typeface="Open Sans Light" pitchFamily="2" charset="0"/>
                <a:cs typeface="Open Sans Light" pitchFamily="2" charset="0"/>
              </a:rPr>
              <a:t>.</a:t>
            </a:r>
          </a:p>
          <a:p>
            <a:pPr marL="285750" indent="-285750" fontAlgn="base">
              <a:buFont typeface="Arial" panose="020B0604020202020204" pitchFamily="34" charset="0"/>
              <a:buChar char="•"/>
            </a:pPr>
            <a:r>
              <a:rPr lang="es-ES" sz="1400" b="0" i="0" u="none" strike="noStrike" dirty="0" err="1">
                <a:solidFill>
                  <a:srgbClr val="000000"/>
                </a:solidFill>
                <a:effectLst/>
                <a:latin typeface="Open Sans Light" pitchFamily="2" charset="0"/>
                <a:ea typeface="Open Sans Light" pitchFamily="2" charset="0"/>
                <a:cs typeface="Open Sans Light" pitchFamily="2" charset="0"/>
              </a:rPr>
              <a:t>Quantitatively</a:t>
            </a:r>
            <a:r>
              <a:rPr lang="es-ES" sz="1400" b="0" i="0" u="none" strike="noStrike" dirty="0">
                <a:solidFill>
                  <a:srgbClr val="000000"/>
                </a:solidFill>
                <a:effectLst/>
                <a:latin typeface="Open Sans Light" pitchFamily="2" charset="0"/>
                <a:ea typeface="Open Sans Light" pitchFamily="2" charset="0"/>
                <a:cs typeface="Open Sans Light" pitchFamily="2" charset="0"/>
              </a:rPr>
              <a:t> describe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the</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physical</a:t>
            </a:r>
            <a:r>
              <a:rPr lang="es-ES" sz="1400" b="0" i="0" u="none" strike="noStrike" dirty="0">
                <a:solidFill>
                  <a:srgbClr val="000000"/>
                </a:solidFill>
                <a:effectLst/>
                <a:latin typeface="Open Sans Light" pitchFamily="2" charset="0"/>
                <a:ea typeface="Open Sans Light" pitchFamily="2" charset="0"/>
                <a:cs typeface="Open Sans Light" pitchFamily="2" charset="0"/>
              </a:rPr>
              <a:t> and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chemical</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information</a:t>
            </a:r>
            <a:r>
              <a:rPr lang="es-ES" sz="1400" b="0" i="0" u="none" strike="noStrike" dirty="0">
                <a:solidFill>
                  <a:srgbClr val="000000"/>
                </a:solidFill>
                <a:effectLst/>
                <a:latin typeface="Open Sans Light" pitchFamily="2" charset="0"/>
                <a:ea typeface="Open Sans Light" pitchFamily="2" charset="0"/>
                <a:cs typeface="Open Sans Light" pitchFamily="2" charset="0"/>
              </a:rPr>
              <a:t> of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the</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molecules</a:t>
            </a:r>
            <a:endParaRPr lang="es-ES" sz="1400" b="0" i="0" u="none" strike="noStrike" dirty="0">
              <a:solidFill>
                <a:srgbClr val="000000"/>
              </a:solidFill>
              <a:effectLst/>
              <a:latin typeface="Open Sans Light" pitchFamily="2" charset="0"/>
              <a:ea typeface="Open Sans Light" pitchFamily="2" charset="0"/>
              <a:cs typeface="Open Sans Light" pitchFamily="2" charset="0"/>
            </a:endParaRPr>
          </a:p>
        </p:txBody>
      </p:sp>
      <p:sp>
        <p:nvSpPr>
          <p:cNvPr id="12" name="CuadroTexto 11">
            <a:extLst>
              <a:ext uri="{FF2B5EF4-FFF2-40B4-BE49-F238E27FC236}">
                <a16:creationId xmlns:a16="http://schemas.microsoft.com/office/drawing/2014/main" id="{0AFA234D-D35D-1C44-9941-A46C370DDEC1}"/>
              </a:ext>
            </a:extLst>
          </p:cNvPr>
          <p:cNvSpPr txBox="1"/>
          <p:nvPr/>
        </p:nvSpPr>
        <p:spPr>
          <a:xfrm>
            <a:off x="6440346" y="2203703"/>
            <a:ext cx="4913454" cy="1015663"/>
          </a:xfrm>
          <a:prstGeom prst="rect">
            <a:avLst/>
          </a:prstGeom>
          <a:noFill/>
        </p:spPr>
        <p:txBody>
          <a:bodyPr wrap="square">
            <a:spAutoFit/>
          </a:bodyPr>
          <a:lstStyle/>
          <a:p>
            <a:pPr rtl="0" fontAlgn="base">
              <a:spcBef>
                <a:spcPts val="0"/>
              </a:spcBef>
              <a:spcAft>
                <a:spcPts val="0"/>
              </a:spcAft>
            </a:pPr>
            <a:r>
              <a:rPr lang="es-ES" sz="1800" b="0" i="0" u="none" strike="noStrike" dirty="0">
                <a:solidFill>
                  <a:srgbClr val="000000"/>
                </a:solidFill>
                <a:effectLst/>
                <a:latin typeface="Calibri" panose="020F0502020204030204" pitchFamily="34" charset="0"/>
              </a:rPr>
              <a:t>Molecular </a:t>
            </a:r>
            <a:r>
              <a:rPr lang="es-ES" sz="1800" b="0" i="0" u="none" strike="noStrike" dirty="0" err="1">
                <a:solidFill>
                  <a:srgbClr val="000000"/>
                </a:solidFill>
                <a:effectLst/>
                <a:latin typeface="Calibri" panose="020F0502020204030204" pitchFamily="34" charset="0"/>
              </a:rPr>
              <a:t>fingerprints</a:t>
            </a:r>
            <a:r>
              <a:rPr lang="es-ES" dirty="0">
                <a:solidFill>
                  <a:srgbClr val="000000"/>
                </a:solidFill>
                <a:latin typeface="Calibri" panose="020F0502020204030204" pitchFamily="34" charset="0"/>
              </a:rPr>
              <a:t>: </a:t>
            </a:r>
            <a:r>
              <a:rPr lang="es-ES" sz="1400" dirty="0" err="1">
                <a:solidFill>
                  <a:srgbClr val="000000"/>
                </a:solidFill>
                <a:latin typeface="Open Sans Light" pitchFamily="2" charset="0"/>
                <a:ea typeface="Open Sans Light" pitchFamily="2" charset="0"/>
                <a:cs typeface="Open Sans Light" pitchFamily="2" charset="0"/>
              </a:rPr>
              <a:t>R</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epresentations</a:t>
            </a:r>
            <a:r>
              <a:rPr lang="es-ES" sz="1400" b="0" i="0" u="none" strike="noStrike" dirty="0">
                <a:solidFill>
                  <a:srgbClr val="000000"/>
                </a:solidFill>
                <a:effectLst/>
                <a:latin typeface="Open Sans Light" pitchFamily="2" charset="0"/>
                <a:ea typeface="Open Sans Light" pitchFamily="2" charset="0"/>
                <a:cs typeface="Open Sans Light" pitchFamily="2" charset="0"/>
              </a:rPr>
              <a:t> of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chemical</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structures</a:t>
            </a:r>
            <a:endParaRPr lang="es-ES" sz="1400" b="0" i="0" u="none" strike="noStrike" dirty="0">
              <a:solidFill>
                <a:srgbClr val="000000"/>
              </a:solidFill>
              <a:effectLst/>
              <a:latin typeface="Open Sans Light" pitchFamily="2" charset="0"/>
              <a:ea typeface="Open Sans Light" pitchFamily="2" charset="0"/>
              <a:cs typeface="Open Sans Light" pitchFamily="2" charset="0"/>
            </a:endParaRPr>
          </a:p>
          <a:p>
            <a:pPr marL="742950" lvl="1" indent="-285750" rtl="0" fontAlgn="base">
              <a:spcBef>
                <a:spcPts val="0"/>
              </a:spcBef>
              <a:spcAft>
                <a:spcPts val="0"/>
              </a:spcAft>
              <a:buFont typeface="Arial" panose="020B0604020202020204" pitchFamily="34" charset="0"/>
              <a:buChar char="•"/>
            </a:pPr>
            <a:r>
              <a:rPr lang="es-ES" sz="1400" b="0" i="0" u="none" strike="noStrike" dirty="0" err="1">
                <a:solidFill>
                  <a:srgbClr val="000000"/>
                </a:solidFill>
                <a:effectLst/>
                <a:latin typeface="Open Sans Light" pitchFamily="2" charset="0"/>
                <a:ea typeface="Open Sans Light" pitchFamily="2" charset="0"/>
                <a:cs typeface="Open Sans Light" pitchFamily="2" charset="0"/>
              </a:rPr>
              <a:t>Used</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for</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similarity</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searching</a:t>
            </a:r>
            <a:r>
              <a:rPr lang="es-ES" sz="1400" b="0" i="0" u="none" strike="noStrike" dirty="0">
                <a:solidFill>
                  <a:srgbClr val="000000"/>
                </a:solidFill>
                <a:effectLst/>
                <a:latin typeface="Open Sans Light" pitchFamily="2" charset="0"/>
                <a:ea typeface="Open Sans Light" pitchFamily="2" charset="0"/>
                <a:cs typeface="Open Sans Light" pitchFamily="2" charset="0"/>
              </a:rPr>
              <a:t>,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clustering</a:t>
            </a:r>
            <a:r>
              <a:rPr lang="es-ES" sz="1400" b="0" i="0" u="none" strike="noStrike" dirty="0">
                <a:solidFill>
                  <a:srgbClr val="000000"/>
                </a:solidFill>
                <a:effectLst/>
                <a:latin typeface="Open Sans Light" pitchFamily="2" charset="0"/>
                <a:ea typeface="Open Sans Light" pitchFamily="2" charset="0"/>
                <a:cs typeface="Open Sans Light" pitchFamily="2" charset="0"/>
              </a:rPr>
              <a:t>, and </a:t>
            </a:r>
            <a:r>
              <a:rPr lang="es-ES" sz="1400" b="0" i="0" u="none" strike="noStrike" dirty="0" err="1">
                <a:solidFill>
                  <a:srgbClr val="000000"/>
                </a:solidFill>
                <a:effectLst/>
                <a:latin typeface="Open Sans Light" pitchFamily="2" charset="0"/>
                <a:ea typeface="Open Sans Light" pitchFamily="2" charset="0"/>
                <a:cs typeface="Open Sans Light" pitchFamily="2" charset="0"/>
              </a:rPr>
              <a:t>classification</a:t>
            </a:r>
            <a:endParaRPr lang="es-ES" sz="1400" b="0" i="0" u="none" strike="noStrike" dirty="0">
              <a:solidFill>
                <a:srgbClr val="000000"/>
              </a:solidFill>
              <a:effectLst/>
              <a:latin typeface="Open Sans Light" pitchFamily="2" charset="0"/>
              <a:ea typeface="Open Sans Light" pitchFamily="2" charset="0"/>
              <a:cs typeface="Open Sans Light" pitchFamily="2" charset="0"/>
            </a:endParaRPr>
          </a:p>
        </p:txBody>
      </p:sp>
      <p:cxnSp>
        <p:nvCxnSpPr>
          <p:cNvPr id="14" name="Conector recto 13">
            <a:extLst>
              <a:ext uri="{FF2B5EF4-FFF2-40B4-BE49-F238E27FC236}">
                <a16:creationId xmlns:a16="http://schemas.microsoft.com/office/drawing/2014/main" id="{D2711FD8-8F92-D749-AA6A-2BB3747B128A}"/>
              </a:ext>
            </a:extLst>
          </p:cNvPr>
          <p:cNvCxnSpPr>
            <a:cxnSpLocks/>
          </p:cNvCxnSpPr>
          <p:nvPr/>
        </p:nvCxnSpPr>
        <p:spPr>
          <a:xfrm>
            <a:off x="6096000" y="2164141"/>
            <a:ext cx="0" cy="3182023"/>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Imagen 5" descr="Una captura de pantalla de un celular&#10;&#10;Descripción generada automáticamente con confianza media">
            <a:extLst>
              <a:ext uri="{FF2B5EF4-FFF2-40B4-BE49-F238E27FC236}">
                <a16:creationId xmlns:a16="http://schemas.microsoft.com/office/drawing/2014/main" id="{CDEB3E52-E970-274E-8C48-E79AC20F6D24}"/>
              </a:ext>
            </a:extLst>
          </p:cNvPr>
          <p:cNvPicPr>
            <a:picLocks noChangeAspect="1"/>
          </p:cNvPicPr>
          <p:nvPr/>
        </p:nvPicPr>
        <p:blipFill>
          <a:blip r:embed="rId5"/>
          <a:stretch>
            <a:fillRect/>
          </a:stretch>
        </p:blipFill>
        <p:spPr>
          <a:xfrm>
            <a:off x="6924842" y="3987659"/>
            <a:ext cx="3944461" cy="1590964"/>
          </a:xfrm>
          <a:prstGeom prst="rect">
            <a:avLst/>
          </a:prstGeom>
          <a:effectLst>
            <a:outerShdw blurRad="50800" dist="38100" dir="2700000" algn="tl" rotWithShape="0">
              <a:prstClr val="black">
                <a:alpha val="40000"/>
              </a:prstClr>
            </a:outerShdw>
          </a:effectLst>
        </p:spPr>
      </p:pic>
      <p:pic>
        <p:nvPicPr>
          <p:cNvPr id="15" name="Imagen 14" descr="Gráfico, Gráfico de rectángulos&#10;&#10;Descripción generada automáticamente">
            <a:extLst>
              <a:ext uri="{FF2B5EF4-FFF2-40B4-BE49-F238E27FC236}">
                <a16:creationId xmlns:a16="http://schemas.microsoft.com/office/drawing/2014/main" id="{40DA8E1A-CA57-9C42-97B6-4A9673CFD4E8}"/>
              </a:ext>
            </a:extLst>
          </p:cNvPr>
          <p:cNvPicPr>
            <a:picLocks noChangeAspect="1"/>
          </p:cNvPicPr>
          <p:nvPr/>
        </p:nvPicPr>
        <p:blipFill>
          <a:blip r:embed="rId6"/>
          <a:stretch>
            <a:fillRect/>
          </a:stretch>
        </p:blipFill>
        <p:spPr>
          <a:xfrm>
            <a:off x="1730923" y="5299491"/>
            <a:ext cx="3700956" cy="1215101"/>
          </a:xfrm>
          <a:prstGeom prst="rect">
            <a:avLst/>
          </a:prstGeom>
          <a:effectLst>
            <a:outerShdw blurRad="50800" dist="38100" dir="2700000" algn="tl" rotWithShape="0">
              <a:prstClr val="black">
                <a:alpha val="40000"/>
              </a:prstClr>
            </a:outerShdw>
          </a:effectLst>
        </p:spPr>
      </p:pic>
      <p:sp>
        <p:nvSpPr>
          <p:cNvPr id="16" name="CuadroTexto 15">
            <a:extLst>
              <a:ext uri="{FF2B5EF4-FFF2-40B4-BE49-F238E27FC236}">
                <a16:creationId xmlns:a16="http://schemas.microsoft.com/office/drawing/2014/main" id="{97ECA713-A295-7046-A97A-CE013DFB9AB3}"/>
              </a:ext>
            </a:extLst>
          </p:cNvPr>
          <p:cNvSpPr txBox="1"/>
          <p:nvPr/>
        </p:nvSpPr>
        <p:spPr>
          <a:xfrm>
            <a:off x="6528122" y="6387634"/>
            <a:ext cx="4456253" cy="415498"/>
          </a:xfrm>
          <a:prstGeom prst="rect">
            <a:avLst/>
          </a:prstGeom>
          <a:noFill/>
        </p:spPr>
        <p:txBody>
          <a:bodyPr wrap="square" rtlCol="0">
            <a:spAutoFit/>
          </a:bodyPr>
          <a:lstStyle/>
          <a:p>
            <a:pPr marL="171450" indent="-171450">
              <a:buFont typeface="Arial" panose="020B0604020202020204" pitchFamily="34" charset="0"/>
              <a:buChar char="•"/>
            </a:pPr>
            <a:r>
              <a:rPr lang="en-GB" sz="1000" b="1" dirty="0"/>
              <a:t>tables taken from </a:t>
            </a:r>
            <a:r>
              <a:rPr lang="en-GB" sz="1000" b="1" dirty="0" err="1"/>
              <a:t>Vigneshwari</a:t>
            </a:r>
            <a:r>
              <a:rPr lang="en-GB" sz="1000" b="1" dirty="0"/>
              <a:t> Subramanian and Anton Martinsson AstraZeneca’s presentation</a:t>
            </a:r>
          </a:p>
        </p:txBody>
      </p:sp>
    </p:spTree>
    <p:extLst>
      <p:ext uri="{BB962C8B-B14F-4D97-AF65-F5344CB8AC3E}">
        <p14:creationId xmlns:p14="http://schemas.microsoft.com/office/powerpoint/2010/main" val="25505378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3222</TotalTime>
  <Words>3494</Words>
  <Application>Microsoft Office PowerPoint</Application>
  <PresentationFormat>Widescreen</PresentationFormat>
  <Paragraphs>488</Paragraphs>
  <Slides>36</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Arial</vt:lpstr>
      <vt:lpstr>Calibri</vt:lpstr>
      <vt:lpstr>Calibri Light</vt:lpstr>
      <vt:lpstr>Cambria Math</vt:lpstr>
      <vt:lpstr>Chronicle Display</vt:lpstr>
      <vt:lpstr>Chronicle Display Black</vt:lpstr>
      <vt:lpstr>Chronicle Display Semi</vt:lpstr>
      <vt:lpstr>Montserrat</vt:lpstr>
      <vt:lpstr>Open Sans</vt:lpstr>
      <vt:lpstr>Open Sans Light</vt:lpstr>
      <vt:lpstr>Open Sans SemiBold</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Corrochano Navarro</dc:creator>
  <cp:lastModifiedBy>Deepak Aswal</cp:lastModifiedBy>
  <cp:revision>75</cp:revision>
  <dcterms:created xsi:type="dcterms:W3CDTF">2021-10-10T14:28:28Z</dcterms:created>
  <dcterms:modified xsi:type="dcterms:W3CDTF">2021-11-05T19:15:53Z</dcterms:modified>
</cp:coreProperties>
</file>